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257" r:id="rId4"/>
    <p:sldId id="270" r:id="rId5"/>
    <p:sldId id="258" r:id="rId6"/>
    <p:sldId id="259" r:id="rId7"/>
    <p:sldId id="260" r:id="rId8"/>
    <p:sldId id="261" r:id="rId9"/>
    <p:sldId id="262" r:id="rId10"/>
    <p:sldId id="266" r:id="rId11"/>
    <p:sldId id="267" r:id="rId12"/>
    <p:sldId id="263" r:id="rId13"/>
    <p:sldId id="264" r:id="rId14"/>
    <p:sldId id="265" r:id="rId15"/>
    <p:sldId id="268" r:id="rId16"/>
    <p:sldId id="269" r:id="rId17"/>
    <p:sldId id="271" r:id="rId18"/>
    <p:sldId id="281" r:id="rId19"/>
    <p:sldId id="273" r:id="rId20"/>
    <p:sldId id="274" r:id="rId21"/>
    <p:sldId id="275" r:id="rId22"/>
    <p:sldId id="276" r:id="rId23"/>
    <p:sldId id="277" r:id="rId24"/>
    <p:sldId id="278" r:id="rId25"/>
    <p:sldId id="279" r:id="rId26"/>
    <p:sldId id="280" r:id="rId27"/>
    <p:sldId id="282" r:id="rId28"/>
    <p:sldId id="283" r:id="rId29"/>
    <p:sldId id="284" r:id="rId30"/>
    <p:sldId id="285" r:id="rId31"/>
    <p:sldId id="286" r:id="rId32"/>
    <p:sldId id="288" r:id="rId33"/>
    <p:sldId id="289" r:id="rId34"/>
    <p:sldId id="290" r:id="rId35"/>
    <p:sldId id="291" r:id="rId36"/>
    <p:sldId id="292" r:id="rId37"/>
    <p:sldId id="293" r:id="rId38"/>
    <p:sldId id="295" r:id="rId39"/>
    <p:sldId id="294" r:id="rId4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AD4"/>
    <a:srgbClr val="FDA3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6043" autoAdjust="0"/>
  </p:normalViewPr>
  <p:slideViewPr>
    <p:cSldViewPr>
      <p:cViewPr varScale="1">
        <p:scale>
          <a:sx n="88" d="100"/>
          <a:sy n="88" d="100"/>
        </p:scale>
        <p:origin x="54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5067300" y="1789114"/>
            <a:ext cx="7120467" cy="5056187"/>
            <a:chOff x="2394" y="1127"/>
            <a:chExt cx="3364" cy="3185"/>
          </a:xfrm>
        </p:grpSpPr>
        <p:sp>
          <p:nvSpPr>
            <p:cNvPr id="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fontAlgn="auto">
                <a:spcBef>
                  <a:spcPts val="0"/>
                </a:spcBef>
                <a:spcAft>
                  <a:spcPts val="0"/>
                </a:spcAft>
                <a:defRPr/>
              </a:pPr>
              <a:endParaRPr lang="es-ES_tradnl">
                <a:latin typeface="+mn-lt"/>
              </a:endParaRPr>
            </a:p>
          </p:txBody>
        </p:sp>
        <p:sp>
          <p:nvSpPr>
            <p:cNvPr id="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8"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1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1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1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1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14"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15"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16"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17"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18"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19"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20"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21"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22"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23"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24"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25"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26"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27"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28"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2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fontAlgn="auto">
                <a:spcBef>
                  <a:spcPts val="0"/>
                </a:spcBef>
                <a:spcAft>
                  <a:spcPts val="0"/>
                </a:spcAft>
                <a:defRPr/>
              </a:pPr>
              <a:endParaRPr lang="es-ES_tradnl">
                <a:latin typeface="+mn-lt"/>
              </a:endParaRPr>
            </a:p>
          </p:txBody>
        </p:sp>
        <p:sp>
          <p:nvSpPr>
            <p:cNvPr id="3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fontAlgn="auto">
                <a:spcBef>
                  <a:spcPts val="0"/>
                </a:spcBef>
                <a:spcAft>
                  <a:spcPts val="0"/>
                </a:spcAft>
                <a:defRPr/>
              </a:pPr>
              <a:endParaRPr lang="es-ES_tradnl">
                <a:latin typeface="+mn-lt"/>
              </a:endParaRPr>
            </a:p>
          </p:txBody>
        </p:sp>
        <p:sp>
          <p:nvSpPr>
            <p:cNvPr id="3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fontAlgn="auto">
                <a:spcBef>
                  <a:spcPts val="0"/>
                </a:spcBef>
                <a:spcAft>
                  <a:spcPts val="0"/>
                </a:spcAft>
                <a:defRPr/>
              </a:pPr>
              <a:endParaRPr lang="es-ES_tradnl">
                <a:latin typeface="+mn-lt"/>
              </a:endParaRPr>
            </a:p>
          </p:txBody>
        </p:sp>
        <p:sp>
          <p:nvSpPr>
            <p:cNvPr id="32"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33"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3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3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3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fontAlgn="auto">
                <a:spcBef>
                  <a:spcPts val="0"/>
                </a:spcBef>
                <a:spcAft>
                  <a:spcPts val="0"/>
                </a:spcAft>
                <a:defRPr/>
              </a:pPr>
              <a:endParaRPr lang="es-ES_tradnl">
                <a:latin typeface="+mn-lt"/>
              </a:endParaRPr>
            </a:p>
          </p:txBody>
        </p:sp>
        <p:sp>
          <p:nvSpPr>
            <p:cNvPr id="37"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38"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fontAlgn="auto">
                <a:spcBef>
                  <a:spcPts val="0"/>
                </a:spcBef>
                <a:spcAft>
                  <a:spcPts val="0"/>
                </a:spcAft>
                <a:defRPr/>
              </a:pPr>
              <a:endParaRPr lang="es-ES_tradnl">
                <a:latin typeface="+mn-lt"/>
              </a:endParaRPr>
            </a:p>
          </p:txBody>
        </p:sp>
      </p:grpSp>
      <p:sp>
        <p:nvSpPr>
          <p:cNvPr id="46119" name="Rectangle 39"/>
          <p:cNvSpPr>
            <a:spLocks noGrp="1" noChangeArrowheads="1"/>
          </p:cNvSpPr>
          <p:nvPr>
            <p:ph type="subTitle" idx="1"/>
          </p:nvPr>
        </p:nvSpPr>
        <p:spPr>
          <a:xfrm>
            <a:off x="1828800" y="3886200"/>
            <a:ext cx="8534400" cy="1752600"/>
          </a:xfrm>
        </p:spPr>
        <p:txBody>
          <a:bodyPr/>
          <a:lstStyle>
            <a:lvl1pPr marL="0" indent="0" algn="ctr">
              <a:buFont typeface="Wingdings" pitchFamily="2" charset="2"/>
              <a:buNone/>
              <a:defRPr/>
            </a:lvl1pPr>
          </a:lstStyle>
          <a:p>
            <a:r>
              <a:rPr lang="es-ES" smtClean="0"/>
              <a:t>Haga clic para modificar el estilo de subtítulo del patrón</a:t>
            </a:r>
            <a:endParaRPr lang="es-ES"/>
          </a:p>
        </p:txBody>
      </p:sp>
      <p:sp>
        <p:nvSpPr>
          <p:cNvPr id="46120" name="Rectangle 40"/>
          <p:cNvSpPr>
            <a:spLocks noGrp="1" noChangeArrowheads="1"/>
          </p:cNvSpPr>
          <p:nvPr>
            <p:ph type="ctrTitle"/>
          </p:nvPr>
        </p:nvSpPr>
        <p:spPr>
          <a:xfrm>
            <a:off x="914400" y="1768476"/>
            <a:ext cx="10363200" cy="1736725"/>
          </a:xfrm>
        </p:spPr>
        <p:txBody>
          <a:bodyPr anchor="b" anchorCtr="1"/>
          <a:lstStyle>
            <a:lvl1pPr>
              <a:defRPr sz="5400"/>
            </a:lvl1pPr>
          </a:lstStyle>
          <a:p>
            <a:r>
              <a:rPr lang="es-ES" smtClean="0"/>
              <a:t>Haga clic para modificar el estilo de título del patrón</a:t>
            </a:r>
            <a:endParaRPr lang="es-ES"/>
          </a:p>
        </p:txBody>
      </p:sp>
      <p:sp>
        <p:nvSpPr>
          <p:cNvPr id="39" name="Rectangle 37"/>
          <p:cNvSpPr>
            <a:spLocks noGrp="1" noChangeArrowheads="1"/>
          </p:cNvSpPr>
          <p:nvPr>
            <p:ph type="dt" sz="half" idx="10"/>
          </p:nvPr>
        </p:nvSpPr>
        <p:spPr/>
        <p:txBody>
          <a:bodyPr/>
          <a:lstStyle>
            <a:lvl1pPr>
              <a:defRPr/>
            </a:lvl1pPr>
          </a:lstStyle>
          <a:p>
            <a:fld id="{91A99A4D-DD73-45F0-AF12-0FF6DF60B82D}" type="datetimeFigureOut">
              <a:rPr lang="es-MX" smtClean="0"/>
              <a:t>27/01/2017</a:t>
            </a:fld>
            <a:endParaRPr lang="es-MX"/>
          </a:p>
        </p:txBody>
      </p:sp>
      <p:sp>
        <p:nvSpPr>
          <p:cNvPr id="40" name="Rectangle 38"/>
          <p:cNvSpPr>
            <a:spLocks noGrp="1" noChangeArrowheads="1"/>
          </p:cNvSpPr>
          <p:nvPr>
            <p:ph type="ftr" sz="quarter" idx="11"/>
          </p:nvPr>
        </p:nvSpPr>
        <p:spPr/>
        <p:txBody>
          <a:bodyPr/>
          <a:lstStyle>
            <a:lvl1pPr>
              <a:defRPr/>
            </a:lvl1pPr>
          </a:lstStyle>
          <a:p>
            <a:endParaRPr lang="es-MX"/>
          </a:p>
        </p:txBody>
      </p:sp>
      <p:sp>
        <p:nvSpPr>
          <p:cNvPr id="41" name="Rectangle 41"/>
          <p:cNvSpPr>
            <a:spLocks noGrp="1" noChangeArrowheads="1"/>
          </p:cNvSpPr>
          <p:nvPr>
            <p:ph type="sldNum" sz="quarter" idx="12"/>
          </p:nvPr>
        </p:nvSpPr>
        <p:spPr/>
        <p:txBody>
          <a:bodyPr/>
          <a:lstStyle>
            <a:lvl1pPr>
              <a:defRPr/>
            </a:lvl1pPr>
          </a:lstStyle>
          <a:p>
            <a:fld id="{3ED25604-BEFB-44A1-886F-0CD8561F2703}" type="slidenum">
              <a:rPr lang="es-MX" smtClean="0"/>
              <a:t>‹Nº›</a:t>
            </a:fld>
            <a:endParaRPr lang="es-MX"/>
          </a:p>
        </p:txBody>
      </p:sp>
    </p:spTree>
    <p:extLst>
      <p:ext uri="{BB962C8B-B14F-4D97-AF65-F5344CB8AC3E}">
        <p14:creationId xmlns:p14="http://schemas.microsoft.com/office/powerpoint/2010/main" val="263887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Rectangle 39"/>
          <p:cNvSpPr>
            <a:spLocks noGrp="1" noChangeArrowheads="1"/>
          </p:cNvSpPr>
          <p:nvPr>
            <p:ph type="dt" sz="half" idx="10"/>
          </p:nvPr>
        </p:nvSpPr>
        <p:spPr>
          <a:ln/>
        </p:spPr>
        <p:txBody>
          <a:bodyPr/>
          <a:lstStyle>
            <a:lvl1pPr>
              <a:defRPr/>
            </a:lvl1pPr>
          </a:lstStyle>
          <a:p>
            <a:fld id="{91A99A4D-DD73-45F0-AF12-0FF6DF60B82D}" type="datetimeFigureOut">
              <a:rPr lang="es-MX" smtClean="0"/>
              <a:t>27/01/2017</a:t>
            </a:fld>
            <a:endParaRPr lang="es-MX"/>
          </a:p>
        </p:txBody>
      </p:sp>
      <p:sp>
        <p:nvSpPr>
          <p:cNvPr id="5" name="Rectangle 40"/>
          <p:cNvSpPr>
            <a:spLocks noGrp="1" noChangeArrowheads="1"/>
          </p:cNvSpPr>
          <p:nvPr>
            <p:ph type="ftr" sz="quarter" idx="11"/>
          </p:nvPr>
        </p:nvSpPr>
        <p:spPr>
          <a:ln/>
        </p:spPr>
        <p:txBody>
          <a:bodyPr/>
          <a:lstStyle>
            <a:lvl1pPr>
              <a:defRPr/>
            </a:lvl1pPr>
          </a:lstStyle>
          <a:p>
            <a:endParaRPr lang="es-MX"/>
          </a:p>
        </p:txBody>
      </p:sp>
      <p:sp>
        <p:nvSpPr>
          <p:cNvPr id="6" name="Rectangle 41"/>
          <p:cNvSpPr>
            <a:spLocks noGrp="1" noChangeArrowheads="1"/>
          </p:cNvSpPr>
          <p:nvPr>
            <p:ph type="sldNum" sz="quarter" idx="12"/>
          </p:nvPr>
        </p:nvSpPr>
        <p:spPr>
          <a:ln/>
        </p:spPr>
        <p:txBody>
          <a:bodyPr/>
          <a:lstStyle>
            <a:lvl1pPr>
              <a:defRPr/>
            </a:lvl1pPr>
          </a:lstStyle>
          <a:p>
            <a:fld id="{3ED25604-BEFB-44A1-886F-0CD8561F2703}" type="slidenum">
              <a:rPr lang="es-MX" smtClean="0"/>
              <a:t>‹Nº›</a:t>
            </a:fld>
            <a:endParaRPr lang="es-MX"/>
          </a:p>
        </p:txBody>
      </p:sp>
    </p:spTree>
    <p:extLst>
      <p:ext uri="{BB962C8B-B14F-4D97-AF65-F5344CB8AC3E}">
        <p14:creationId xmlns:p14="http://schemas.microsoft.com/office/powerpoint/2010/main" val="210452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7813"/>
            <a:ext cx="2743200" cy="5853112"/>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609600" y="277813"/>
            <a:ext cx="8026400" cy="585311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Rectangle 39"/>
          <p:cNvSpPr>
            <a:spLocks noGrp="1" noChangeArrowheads="1"/>
          </p:cNvSpPr>
          <p:nvPr>
            <p:ph type="dt" sz="half" idx="10"/>
          </p:nvPr>
        </p:nvSpPr>
        <p:spPr>
          <a:ln/>
        </p:spPr>
        <p:txBody>
          <a:bodyPr/>
          <a:lstStyle>
            <a:lvl1pPr>
              <a:defRPr/>
            </a:lvl1pPr>
          </a:lstStyle>
          <a:p>
            <a:fld id="{91A99A4D-DD73-45F0-AF12-0FF6DF60B82D}" type="datetimeFigureOut">
              <a:rPr lang="es-MX" smtClean="0"/>
              <a:t>27/01/2017</a:t>
            </a:fld>
            <a:endParaRPr lang="es-MX"/>
          </a:p>
        </p:txBody>
      </p:sp>
      <p:sp>
        <p:nvSpPr>
          <p:cNvPr id="5" name="Rectangle 40"/>
          <p:cNvSpPr>
            <a:spLocks noGrp="1" noChangeArrowheads="1"/>
          </p:cNvSpPr>
          <p:nvPr>
            <p:ph type="ftr" sz="quarter" idx="11"/>
          </p:nvPr>
        </p:nvSpPr>
        <p:spPr>
          <a:ln/>
        </p:spPr>
        <p:txBody>
          <a:bodyPr/>
          <a:lstStyle>
            <a:lvl1pPr>
              <a:defRPr/>
            </a:lvl1pPr>
          </a:lstStyle>
          <a:p>
            <a:endParaRPr lang="es-MX"/>
          </a:p>
        </p:txBody>
      </p:sp>
      <p:sp>
        <p:nvSpPr>
          <p:cNvPr id="6" name="Rectangle 41"/>
          <p:cNvSpPr>
            <a:spLocks noGrp="1" noChangeArrowheads="1"/>
          </p:cNvSpPr>
          <p:nvPr>
            <p:ph type="sldNum" sz="quarter" idx="12"/>
          </p:nvPr>
        </p:nvSpPr>
        <p:spPr>
          <a:ln/>
        </p:spPr>
        <p:txBody>
          <a:bodyPr/>
          <a:lstStyle>
            <a:lvl1pPr>
              <a:defRPr/>
            </a:lvl1pPr>
          </a:lstStyle>
          <a:p>
            <a:fld id="{3ED25604-BEFB-44A1-886F-0CD8561F2703}" type="slidenum">
              <a:rPr lang="es-MX" smtClean="0"/>
              <a:t>‹Nº›</a:t>
            </a:fld>
            <a:endParaRPr lang="es-MX"/>
          </a:p>
        </p:txBody>
      </p:sp>
    </p:spTree>
    <p:extLst>
      <p:ext uri="{BB962C8B-B14F-4D97-AF65-F5344CB8AC3E}">
        <p14:creationId xmlns:p14="http://schemas.microsoft.com/office/powerpoint/2010/main" val="2627328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Rectangle 39"/>
          <p:cNvSpPr>
            <a:spLocks noGrp="1" noChangeArrowheads="1"/>
          </p:cNvSpPr>
          <p:nvPr>
            <p:ph type="dt" sz="half" idx="10"/>
          </p:nvPr>
        </p:nvSpPr>
        <p:spPr>
          <a:ln/>
        </p:spPr>
        <p:txBody>
          <a:bodyPr/>
          <a:lstStyle>
            <a:lvl1pPr>
              <a:defRPr/>
            </a:lvl1pPr>
          </a:lstStyle>
          <a:p>
            <a:fld id="{91A99A4D-DD73-45F0-AF12-0FF6DF60B82D}" type="datetimeFigureOut">
              <a:rPr lang="es-MX" smtClean="0"/>
              <a:t>27/01/2017</a:t>
            </a:fld>
            <a:endParaRPr lang="es-MX"/>
          </a:p>
        </p:txBody>
      </p:sp>
      <p:sp>
        <p:nvSpPr>
          <p:cNvPr id="5" name="Rectangle 40"/>
          <p:cNvSpPr>
            <a:spLocks noGrp="1" noChangeArrowheads="1"/>
          </p:cNvSpPr>
          <p:nvPr>
            <p:ph type="ftr" sz="quarter" idx="11"/>
          </p:nvPr>
        </p:nvSpPr>
        <p:spPr>
          <a:ln/>
        </p:spPr>
        <p:txBody>
          <a:bodyPr/>
          <a:lstStyle>
            <a:lvl1pPr>
              <a:defRPr/>
            </a:lvl1pPr>
          </a:lstStyle>
          <a:p>
            <a:endParaRPr lang="es-MX"/>
          </a:p>
        </p:txBody>
      </p:sp>
      <p:sp>
        <p:nvSpPr>
          <p:cNvPr id="6" name="Rectangle 41"/>
          <p:cNvSpPr>
            <a:spLocks noGrp="1" noChangeArrowheads="1"/>
          </p:cNvSpPr>
          <p:nvPr>
            <p:ph type="sldNum" sz="quarter" idx="12"/>
          </p:nvPr>
        </p:nvSpPr>
        <p:spPr>
          <a:ln/>
        </p:spPr>
        <p:txBody>
          <a:bodyPr/>
          <a:lstStyle>
            <a:lvl1pPr>
              <a:defRPr/>
            </a:lvl1pPr>
          </a:lstStyle>
          <a:p>
            <a:fld id="{3ED25604-BEFB-44A1-886F-0CD8561F2703}" type="slidenum">
              <a:rPr lang="es-MX" smtClean="0"/>
              <a:t>‹Nº›</a:t>
            </a:fld>
            <a:endParaRPr lang="es-MX"/>
          </a:p>
        </p:txBody>
      </p:sp>
    </p:spTree>
    <p:extLst>
      <p:ext uri="{BB962C8B-B14F-4D97-AF65-F5344CB8AC3E}">
        <p14:creationId xmlns:p14="http://schemas.microsoft.com/office/powerpoint/2010/main" val="186083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39"/>
          <p:cNvSpPr>
            <a:spLocks noGrp="1" noChangeArrowheads="1"/>
          </p:cNvSpPr>
          <p:nvPr>
            <p:ph type="dt" sz="half" idx="10"/>
          </p:nvPr>
        </p:nvSpPr>
        <p:spPr>
          <a:ln/>
        </p:spPr>
        <p:txBody>
          <a:bodyPr/>
          <a:lstStyle>
            <a:lvl1pPr>
              <a:defRPr/>
            </a:lvl1pPr>
          </a:lstStyle>
          <a:p>
            <a:fld id="{91A99A4D-DD73-45F0-AF12-0FF6DF60B82D}" type="datetimeFigureOut">
              <a:rPr lang="es-MX" smtClean="0"/>
              <a:t>27/01/2017</a:t>
            </a:fld>
            <a:endParaRPr lang="es-MX"/>
          </a:p>
        </p:txBody>
      </p:sp>
      <p:sp>
        <p:nvSpPr>
          <p:cNvPr id="5" name="Rectangle 40"/>
          <p:cNvSpPr>
            <a:spLocks noGrp="1" noChangeArrowheads="1"/>
          </p:cNvSpPr>
          <p:nvPr>
            <p:ph type="ftr" sz="quarter" idx="11"/>
          </p:nvPr>
        </p:nvSpPr>
        <p:spPr>
          <a:ln/>
        </p:spPr>
        <p:txBody>
          <a:bodyPr/>
          <a:lstStyle>
            <a:lvl1pPr>
              <a:defRPr/>
            </a:lvl1pPr>
          </a:lstStyle>
          <a:p>
            <a:endParaRPr lang="es-MX"/>
          </a:p>
        </p:txBody>
      </p:sp>
      <p:sp>
        <p:nvSpPr>
          <p:cNvPr id="6" name="Rectangle 41"/>
          <p:cNvSpPr>
            <a:spLocks noGrp="1" noChangeArrowheads="1"/>
          </p:cNvSpPr>
          <p:nvPr>
            <p:ph type="sldNum" sz="quarter" idx="12"/>
          </p:nvPr>
        </p:nvSpPr>
        <p:spPr>
          <a:ln/>
        </p:spPr>
        <p:txBody>
          <a:bodyPr/>
          <a:lstStyle>
            <a:lvl1pPr>
              <a:defRPr/>
            </a:lvl1pPr>
          </a:lstStyle>
          <a:p>
            <a:fld id="{3ED25604-BEFB-44A1-886F-0CD8561F2703}" type="slidenum">
              <a:rPr lang="es-MX" smtClean="0"/>
              <a:t>‹Nº›</a:t>
            </a:fld>
            <a:endParaRPr lang="es-MX"/>
          </a:p>
        </p:txBody>
      </p:sp>
    </p:spTree>
    <p:extLst>
      <p:ext uri="{BB962C8B-B14F-4D97-AF65-F5344CB8AC3E}">
        <p14:creationId xmlns:p14="http://schemas.microsoft.com/office/powerpoint/2010/main" val="522400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Rectangle 39"/>
          <p:cNvSpPr>
            <a:spLocks noGrp="1" noChangeArrowheads="1"/>
          </p:cNvSpPr>
          <p:nvPr>
            <p:ph type="dt" sz="half" idx="10"/>
          </p:nvPr>
        </p:nvSpPr>
        <p:spPr>
          <a:ln/>
        </p:spPr>
        <p:txBody>
          <a:bodyPr/>
          <a:lstStyle>
            <a:lvl1pPr>
              <a:defRPr/>
            </a:lvl1pPr>
          </a:lstStyle>
          <a:p>
            <a:fld id="{91A99A4D-DD73-45F0-AF12-0FF6DF60B82D}" type="datetimeFigureOut">
              <a:rPr lang="es-MX" smtClean="0"/>
              <a:t>27/01/2017</a:t>
            </a:fld>
            <a:endParaRPr lang="es-MX"/>
          </a:p>
        </p:txBody>
      </p:sp>
      <p:sp>
        <p:nvSpPr>
          <p:cNvPr id="6" name="Rectangle 40"/>
          <p:cNvSpPr>
            <a:spLocks noGrp="1" noChangeArrowheads="1"/>
          </p:cNvSpPr>
          <p:nvPr>
            <p:ph type="ftr" sz="quarter" idx="11"/>
          </p:nvPr>
        </p:nvSpPr>
        <p:spPr>
          <a:ln/>
        </p:spPr>
        <p:txBody>
          <a:bodyPr/>
          <a:lstStyle>
            <a:lvl1pPr>
              <a:defRPr/>
            </a:lvl1pPr>
          </a:lstStyle>
          <a:p>
            <a:endParaRPr lang="es-MX"/>
          </a:p>
        </p:txBody>
      </p:sp>
      <p:sp>
        <p:nvSpPr>
          <p:cNvPr id="7" name="Rectangle 41"/>
          <p:cNvSpPr>
            <a:spLocks noGrp="1" noChangeArrowheads="1"/>
          </p:cNvSpPr>
          <p:nvPr>
            <p:ph type="sldNum" sz="quarter" idx="12"/>
          </p:nvPr>
        </p:nvSpPr>
        <p:spPr>
          <a:ln/>
        </p:spPr>
        <p:txBody>
          <a:bodyPr/>
          <a:lstStyle>
            <a:lvl1pPr>
              <a:defRPr/>
            </a:lvl1pPr>
          </a:lstStyle>
          <a:p>
            <a:fld id="{3ED25604-BEFB-44A1-886F-0CD8561F2703}" type="slidenum">
              <a:rPr lang="es-MX" smtClean="0"/>
              <a:t>‹Nº›</a:t>
            </a:fld>
            <a:endParaRPr lang="es-MX"/>
          </a:p>
        </p:txBody>
      </p:sp>
    </p:spTree>
    <p:extLst>
      <p:ext uri="{BB962C8B-B14F-4D97-AF65-F5344CB8AC3E}">
        <p14:creationId xmlns:p14="http://schemas.microsoft.com/office/powerpoint/2010/main" val="3979063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Rectangle 39"/>
          <p:cNvSpPr>
            <a:spLocks noGrp="1" noChangeArrowheads="1"/>
          </p:cNvSpPr>
          <p:nvPr>
            <p:ph type="dt" sz="half" idx="10"/>
          </p:nvPr>
        </p:nvSpPr>
        <p:spPr>
          <a:ln/>
        </p:spPr>
        <p:txBody>
          <a:bodyPr/>
          <a:lstStyle>
            <a:lvl1pPr>
              <a:defRPr/>
            </a:lvl1pPr>
          </a:lstStyle>
          <a:p>
            <a:fld id="{91A99A4D-DD73-45F0-AF12-0FF6DF60B82D}" type="datetimeFigureOut">
              <a:rPr lang="es-MX" smtClean="0"/>
              <a:t>27/01/2017</a:t>
            </a:fld>
            <a:endParaRPr lang="es-MX"/>
          </a:p>
        </p:txBody>
      </p:sp>
      <p:sp>
        <p:nvSpPr>
          <p:cNvPr id="8" name="Rectangle 40"/>
          <p:cNvSpPr>
            <a:spLocks noGrp="1" noChangeArrowheads="1"/>
          </p:cNvSpPr>
          <p:nvPr>
            <p:ph type="ftr" sz="quarter" idx="11"/>
          </p:nvPr>
        </p:nvSpPr>
        <p:spPr>
          <a:ln/>
        </p:spPr>
        <p:txBody>
          <a:bodyPr/>
          <a:lstStyle>
            <a:lvl1pPr>
              <a:defRPr/>
            </a:lvl1pPr>
          </a:lstStyle>
          <a:p>
            <a:endParaRPr lang="es-MX"/>
          </a:p>
        </p:txBody>
      </p:sp>
      <p:sp>
        <p:nvSpPr>
          <p:cNvPr id="9" name="Rectangle 41"/>
          <p:cNvSpPr>
            <a:spLocks noGrp="1" noChangeArrowheads="1"/>
          </p:cNvSpPr>
          <p:nvPr>
            <p:ph type="sldNum" sz="quarter" idx="12"/>
          </p:nvPr>
        </p:nvSpPr>
        <p:spPr>
          <a:ln/>
        </p:spPr>
        <p:txBody>
          <a:bodyPr/>
          <a:lstStyle>
            <a:lvl1pPr>
              <a:defRPr/>
            </a:lvl1pPr>
          </a:lstStyle>
          <a:p>
            <a:fld id="{3ED25604-BEFB-44A1-886F-0CD8561F2703}" type="slidenum">
              <a:rPr lang="es-MX" smtClean="0"/>
              <a:t>‹Nº›</a:t>
            </a:fld>
            <a:endParaRPr lang="es-MX"/>
          </a:p>
        </p:txBody>
      </p:sp>
    </p:spTree>
    <p:extLst>
      <p:ext uri="{BB962C8B-B14F-4D97-AF65-F5344CB8AC3E}">
        <p14:creationId xmlns:p14="http://schemas.microsoft.com/office/powerpoint/2010/main" val="1050445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Rectangle 39"/>
          <p:cNvSpPr>
            <a:spLocks noGrp="1" noChangeArrowheads="1"/>
          </p:cNvSpPr>
          <p:nvPr>
            <p:ph type="dt" sz="half" idx="10"/>
          </p:nvPr>
        </p:nvSpPr>
        <p:spPr>
          <a:ln/>
        </p:spPr>
        <p:txBody>
          <a:bodyPr/>
          <a:lstStyle>
            <a:lvl1pPr>
              <a:defRPr/>
            </a:lvl1pPr>
          </a:lstStyle>
          <a:p>
            <a:fld id="{91A99A4D-DD73-45F0-AF12-0FF6DF60B82D}" type="datetimeFigureOut">
              <a:rPr lang="es-MX" smtClean="0"/>
              <a:t>27/01/2017</a:t>
            </a:fld>
            <a:endParaRPr lang="es-MX"/>
          </a:p>
        </p:txBody>
      </p:sp>
      <p:sp>
        <p:nvSpPr>
          <p:cNvPr id="4" name="Rectangle 40"/>
          <p:cNvSpPr>
            <a:spLocks noGrp="1" noChangeArrowheads="1"/>
          </p:cNvSpPr>
          <p:nvPr>
            <p:ph type="ftr" sz="quarter" idx="11"/>
          </p:nvPr>
        </p:nvSpPr>
        <p:spPr>
          <a:ln/>
        </p:spPr>
        <p:txBody>
          <a:bodyPr/>
          <a:lstStyle>
            <a:lvl1pPr>
              <a:defRPr/>
            </a:lvl1pPr>
          </a:lstStyle>
          <a:p>
            <a:endParaRPr lang="es-MX"/>
          </a:p>
        </p:txBody>
      </p:sp>
      <p:sp>
        <p:nvSpPr>
          <p:cNvPr id="5" name="Rectangle 41"/>
          <p:cNvSpPr>
            <a:spLocks noGrp="1" noChangeArrowheads="1"/>
          </p:cNvSpPr>
          <p:nvPr>
            <p:ph type="sldNum" sz="quarter" idx="12"/>
          </p:nvPr>
        </p:nvSpPr>
        <p:spPr>
          <a:ln/>
        </p:spPr>
        <p:txBody>
          <a:bodyPr/>
          <a:lstStyle>
            <a:lvl1pPr>
              <a:defRPr/>
            </a:lvl1pPr>
          </a:lstStyle>
          <a:p>
            <a:fld id="{3ED25604-BEFB-44A1-886F-0CD8561F2703}" type="slidenum">
              <a:rPr lang="es-MX" smtClean="0"/>
              <a:t>‹Nº›</a:t>
            </a:fld>
            <a:endParaRPr lang="es-MX"/>
          </a:p>
        </p:txBody>
      </p:sp>
    </p:spTree>
    <p:extLst>
      <p:ext uri="{BB962C8B-B14F-4D97-AF65-F5344CB8AC3E}">
        <p14:creationId xmlns:p14="http://schemas.microsoft.com/office/powerpoint/2010/main" val="3988120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fld id="{91A99A4D-DD73-45F0-AF12-0FF6DF60B82D}" type="datetimeFigureOut">
              <a:rPr lang="es-MX" smtClean="0"/>
              <a:t>27/01/2017</a:t>
            </a:fld>
            <a:endParaRPr lang="es-MX"/>
          </a:p>
        </p:txBody>
      </p:sp>
      <p:sp>
        <p:nvSpPr>
          <p:cNvPr id="3" name="Rectangle 40"/>
          <p:cNvSpPr>
            <a:spLocks noGrp="1" noChangeArrowheads="1"/>
          </p:cNvSpPr>
          <p:nvPr>
            <p:ph type="ftr" sz="quarter" idx="11"/>
          </p:nvPr>
        </p:nvSpPr>
        <p:spPr>
          <a:ln/>
        </p:spPr>
        <p:txBody>
          <a:bodyPr/>
          <a:lstStyle>
            <a:lvl1pPr>
              <a:defRPr/>
            </a:lvl1pPr>
          </a:lstStyle>
          <a:p>
            <a:endParaRPr lang="es-MX"/>
          </a:p>
        </p:txBody>
      </p:sp>
      <p:sp>
        <p:nvSpPr>
          <p:cNvPr id="4" name="Rectangle 41"/>
          <p:cNvSpPr>
            <a:spLocks noGrp="1" noChangeArrowheads="1"/>
          </p:cNvSpPr>
          <p:nvPr>
            <p:ph type="sldNum" sz="quarter" idx="12"/>
          </p:nvPr>
        </p:nvSpPr>
        <p:spPr>
          <a:ln/>
        </p:spPr>
        <p:txBody>
          <a:bodyPr/>
          <a:lstStyle>
            <a:lvl1pPr>
              <a:defRPr/>
            </a:lvl1pPr>
          </a:lstStyle>
          <a:p>
            <a:fld id="{3ED25604-BEFB-44A1-886F-0CD8561F2703}" type="slidenum">
              <a:rPr lang="es-MX" smtClean="0"/>
              <a:t>‹Nº›</a:t>
            </a:fld>
            <a:endParaRPr lang="es-MX"/>
          </a:p>
        </p:txBody>
      </p:sp>
    </p:spTree>
    <p:extLst>
      <p:ext uri="{BB962C8B-B14F-4D97-AF65-F5344CB8AC3E}">
        <p14:creationId xmlns:p14="http://schemas.microsoft.com/office/powerpoint/2010/main" val="3985552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9"/>
          <p:cNvSpPr>
            <a:spLocks noGrp="1" noChangeArrowheads="1"/>
          </p:cNvSpPr>
          <p:nvPr>
            <p:ph type="dt" sz="half" idx="10"/>
          </p:nvPr>
        </p:nvSpPr>
        <p:spPr>
          <a:ln/>
        </p:spPr>
        <p:txBody>
          <a:bodyPr/>
          <a:lstStyle>
            <a:lvl1pPr>
              <a:defRPr/>
            </a:lvl1pPr>
          </a:lstStyle>
          <a:p>
            <a:fld id="{91A99A4D-DD73-45F0-AF12-0FF6DF60B82D}" type="datetimeFigureOut">
              <a:rPr lang="es-MX" smtClean="0"/>
              <a:t>27/01/2017</a:t>
            </a:fld>
            <a:endParaRPr lang="es-MX"/>
          </a:p>
        </p:txBody>
      </p:sp>
      <p:sp>
        <p:nvSpPr>
          <p:cNvPr id="6" name="Rectangle 40"/>
          <p:cNvSpPr>
            <a:spLocks noGrp="1" noChangeArrowheads="1"/>
          </p:cNvSpPr>
          <p:nvPr>
            <p:ph type="ftr" sz="quarter" idx="11"/>
          </p:nvPr>
        </p:nvSpPr>
        <p:spPr>
          <a:ln/>
        </p:spPr>
        <p:txBody>
          <a:bodyPr/>
          <a:lstStyle>
            <a:lvl1pPr>
              <a:defRPr/>
            </a:lvl1pPr>
          </a:lstStyle>
          <a:p>
            <a:endParaRPr lang="es-MX"/>
          </a:p>
        </p:txBody>
      </p:sp>
      <p:sp>
        <p:nvSpPr>
          <p:cNvPr id="7" name="Rectangle 41"/>
          <p:cNvSpPr>
            <a:spLocks noGrp="1" noChangeArrowheads="1"/>
          </p:cNvSpPr>
          <p:nvPr>
            <p:ph type="sldNum" sz="quarter" idx="12"/>
          </p:nvPr>
        </p:nvSpPr>
        <p:spPr>
          <a:ln/>
        </p:spPr>
        <p:txBody>
          <a:bodyPr/>
          <a:lstStyle>
            <a:lvl1pPr>
              <a:defRPr/>
            </a:lvl1pPr>
          </a:lstStyle>
          <a:p>
            <a:fld id="{3ED25604-BEFB-44A1-886F-0CD8561F2703}" type="slidenum">
              <a:rPr lang="es-MX" smtClean="0"/>
              <a:t>‹Nº›</a:t>
            </a:fld>
            <a:endParaRPr lang="es-MX"/>
          </a:p>
        </p:txBody>
      </p:sp>
    </p:spTree>
    <p:extLst>
      <p:ext uri="{BB962C8B-B14F-4D97-AF65-F5344CB8AC3E}">
        <p14:creationId xmlns:p14="http://schemas.microsoft.com/office/powerpoint/2010/main" val="1051858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ES_tradnl" noProof="0" smtClean="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9"/>
          <p:cNvSpPr>
            <a:spLocks noGrp="1" noChangeArrowheads="1"/>
          </p:cNvSpPr>
          <p:nvPr>
            <p:ph type="dt" sz="half" idx="10"/>
          </p:nvPr>
        </p:nvSpPr>
        <p:spPr>
          <a:ln/>
        </p:spPr>
        <p:txBody>
          <a:bodyPr/>
          <a:lstStyle>
            <a:lvl1pPr>
              <a:defRPr/>
            </a:lvl1pPr>
          </a:lstStyle>
          <a:p>
            <a:fld id="{91A99A4D-DD73-45F0-AF12-0FF6DF60B82D}" type="datetimeFigureOut">
              <a:rPr lang="es-MX" smtClean="0"/>
              <a:t>27/01/2017</a:t>
            </a:fld>
            <a:endParaRPr lang="es-MX"/>
          </a:p>
        </p:txBody>
      </p:sp>
      <p:sp>
        <p:nvSpPr>
          <p:cNvPr id="6" name="Rectangle 40"/>
          <p:cNvSpPr>
            <a:spLocks noGrp="1" noChangeArrowheads="1"/>
          </p:cNvSpPr>
          <p:nvPr>
            <p:ph type="ftr" sz="quarter" idx="11"/>
          </p:nvPr>
        </p:nvSpPr>
        <p:spPr>
          <a:ln/>
        </p:spPr>
        <p:txBody>
          <a:bodyPr/>
          <a:lstStyle>
            <a:lvl1pPr>
              <a:defRPr/>
            </a:lvl1pPr>
          </a:lstStyle>
          <a:p>
            <a:endParaRPr lang="es-MX"/>
          </a:p>
        </p:txBody>
      </p:sp>
      <p:sp>
        <p:nvSpPr>
          <p:cNvPr id="7" name="Rectangle 41"/>
          <p:cNvSpPr>
            <a:spLocks noGrp="1" noChangeArrowheads="1"/>
          </p:cNvSpPr>
          <p:nvPr>
            <p:ph type="sldNum" sz="quarter" idx="12"/>
          </p:nvPr>
        </p:nvSpPr>
        <p:spPr>
          <a:ln/>
        </p:spPr>
        <p:txBody>
          <a:bodyPr/>
          <a:lstStyle>
            <a:lvl1pPr>
              <a:defRPr/>
            </a:lvl1pPr>
          </a:lstStyle>
          <a:p>
            <a:fld id="{3ED25604-BEFB-44A1-886F-0CD8561F2703}" type="slidenum">
              <a:rPr lang="es-MX" smtClean="0"/>
              <a:t>‹Nº›</a:t>
            </a:fld>
            <a:endParaRPr lang="es-MX"/>
          </a:p>
        </p:txBody>
      </p:sp>
    </p:spTree>
    <p:extLst>
      <p:ext uri="{BB962C8B-B14F-4D97-AF65-F5344CB8AC3E}">
        <p14:creationId xmlns:p14="http://schemas.microsoft.com/office/powerpoint/2010/main" val="2364757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5067300" y="1789114"/>
            <a:ext cx="7120467" cy="5056187"/>
            <a:chOff x="2394" y="1127"/>
            <a:chExt cx="3364" cy="3185"/>
          </a:xfrm>
        </p:grpSpPr>
        <p:sp>
          <p:nvSpPr>
            <p:cNvPr id="45059"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45060"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fontAlgn="auto">
                <a:spcBef>
                  <a:spcPts val="0"/>
                </a:spcBef>
                <a:spcAft>
                  <a:spcPts val="0"/>
                </a:spcAft>
                <a:defRPr/>
              </a:pPr>
              <a:endParaRPr lang="es-ES_tradnl">
                <a:latin typeface="+mn-lt"/>
              </a:endParaRPr>
            </a:p>
          </p:txBody>
        </p:sp>
        <p:sp>
          <p:nvSpPr>
            <p:cNvPr id="45061"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45062"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63"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45064"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45065"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45066"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45067"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45068"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69"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70"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71"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72"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73"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74"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75"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76"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77"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78"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79"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80"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81"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82"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83"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fontAlgn="auto">
                <a:spcBef>
                  <a:spcPts val="0"/>
                </a:spcBef>
                <a:spcAft>
                  <a:spcPts val="0"/>
                </a:spcAft>
                <a:defRPr/>
              </a:pPr>
              <a:endParaRPr lang="es-ES_tradnl">
                <a:latin typeface="+mn-lt"/>
              </a:endParaRPr>
            </a:p>
          </p:txBody>
        </p:sp>
        <p:sp>
          <p:nvSpPr>
            <p:cNvPr id="45084"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fontAlgn="auto">
                <a:spcBef>
                  <a:spcPts val="0"/>
                </a:spcBef>
                <a:spcAft>
                  <a:spcPts val="0"/>
                </a:spcAft>
                <a:defRPr/>
              </a:pPr>
              <a:endParaRPr lang="es-ES_tradnl">
                <a:latin typeface="+mn-lt"/>
              </a:endParaRPr>
            </a:p>
          </p:txBody>
        </p:sp>
        <p:sp>
          <p:nvSpPr>
            <p:cNvPr id="45085"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fontAlgn="auto">
                <a:spcBef>
                  <a:spcPts val="0"/>
                </a:spcBef>
                <a:spcAft>
                  <a:spcPts val="0"/>
                </a:spcAft>
                <a:defRPr/>
              </a:pPr>
              <a:endParaRPr lang="es-ES_tradnl">
                <a:latin typeface="+mn-lt"/>
              </a:endParaRPr>
            </a:p>
          </p:txBody>
        </p:sp>
        <p:sp>
          <p:nvSpPr>
            <p:cNvPr id="45086"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87"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88"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45089"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fontAlgn="auto">
                <a:spcBef>
                  <a:spcPts val="0"/>
                </a:spcBef>
                <a:spcAft>
                  <a:spcPts val="0"/>
                </a:spcAft>
                <a:defRPr/>
              </a:pPr>
              <a:endParaRPr lang="es-ES_tradnl">
                <a:latin typeface="+mn-lt"/>
              </a:endParaRPr>
            </a:p>
          </p:txBody>
        </p:sp>
        <p:sp>
          <p:nvSpPr>
            <p:cNvPr id="45090"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fontAlgn="auto">
                <a:spcBef>
                  <a:spcPts val="0"/>
                </a:spcBef>
                <a:spcAft>
                  <a:spcPts val="0"/>
                </a:spcAft>
                <a:defRPr/>
              </a:pPr>
              <a:endParaRPr lang="es-ES_tradnl">
                <a:latin typeface="+mn-lt"/>
              </a:endParaRPr>
            </a:p>
          </p:txBody>
        </p:sp>
        <p:sp>
          <p:nvSpPr>
            <p:cNvPr id="45091"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fontAlgn="auto">
                <a:spcBef>
                  <a:spcPts val="0"/>
                </a:spcBef>
                <a:spcAft>
                  <a:spcPts val="0"/>
                </a:spcAft>
                <a:defRPr/>
              </a:pPr>
              <a:endParaRPr lang="es-ES_tradnl">
                <a:latin typeface="+mn-lt"/>
              </a:endParaRPr>
            </a:p>
          </p:txBody>
        </p:sp>
        <p:sp>
          <p:nvSpPr>
            <p:cNvPr id="45092"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fontAlgn="auto">
                <a:spcBef>
                  <a:spcPts val="0"/>
                </a:spcBef>
                <a:spcAft>
                  <a:spcPts val="0"/>
                </a:spcAft>
                <a:defRPr/>
              </a:pPr>
              <a:endParaRPr lang="es-ES_tradnl">
                <a:latin typeface="+mn-lt"/>
              </a:endParaRPr>
            </a:p>
          </p:txBody>
        </p:sp>
      </p:grpSp>
      <p:sp>
        <p:nvSpPr>
          <p:cNvPr id="45093" name="Rectangle 37"/>
          <p:cNvSpPr>
            <a:spLocks noGrp="1" noChangeArrowheads="1"/>
          </p:cNvSpPr>
          <p:nvPr>
            <p:ph type="title"/>
          </p:nvPr>
        </p:nvSpPr>
        <p:spPr bwMode="auto">
          <a:xfrm>
            <a:off x="609600" y="277813"/>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45094" name="Rectangle 38"/>
          <p:cNvSpPr>
            <a:spLocks noGrp="1" noChangeArrowheads="1"/>
          </p:cNvSpPr>
          <p:nvPr>
            <p:ph type="body" idx="1"/>
          </p:nvPr>
        </p:nvSpPr>
        <p:spPr bwMode="auto">
          <a:xfrm>
            <a:off x="609600" y="1600201"/>
            <a:ext cx="109728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5095" name="Rectangle 39"/>
          <p:cNvSpPr>
            <a:spLocks noGrp="1" noChangeArrowheads="1"/>
          </p:cNvSpPr>
          <p:nvPr>
            <p:ph type="dt" sz="half" idx="2"/>
          </p:nvPr>
        </p:nvSpPr>
        <p:spPr bwMode="auto">
          <a:xfrm>
            <a:off x="609600" y="6278563"/>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fontAlgn="auto">
              <a:spcBef>
                <a:spcPts val="0"/>
              </a:spcBef>
              <a:spcAft>
                <a:spcPts val="0"/>
              </a:spcAft>
              <a:defRPr sz="1200">
                <a:latin typeface="+mn-lt"/>
              </a:defRPr>
            </a:lvl1pPr>
          </a:lstStyle>
          <a:p>
            <a:fld id="{91A99A4D-DD73-45F0-AF12-0FF6DF60B82D}" type="datetimeFigureOut">
              <a:rPr lang="es-MX" smtClean="0"/>
              <a:t>27/01/2017</a:t>
            </a:fld>
            <a:endParaRPr lang="es-MX"/>
          </a:p>
        </p:txBody>
      </p:sp>
      <p:sp>
        <p:nvSpPr>
          <p:cNvPr id="45096" name="Rectangle 40"/>
          <p:cNvSpPr>
            <a:spLocks noGrp="1" noChangeArrowheads="1"/>
          </p:cNvSpPr>
          <p:nvPr>
            <p:ph type="ftr" sz="quarter" idx="3"/>
          </p:nvPr>
        </p:nvSpPr>
        <p:spPr bwMode="auto">
          <a:xfrm>
            <a:off x="4165600" y="6278563"/>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fontAlgn="auto">
              <a:spcBef>
                <a:spcPts val="0"/>
              </a:spcBef>
              <a:spcAft>
                <a:spcPts val="0"/>
              </a:spcAft>
              <a:defRPr sz="1200">
                <a:latin typeface="+mn-lt"/>
              </a:defRPr>
            </a:lvl1pPr>
          </a:lstStyle>
          <a:p>
            <a:endParaRPr lang="es-MX"/>
          </a:p>
        </p:txBody>
      </p:sp>
      <p:sp>
        <p:nvSpPr>
          <p:cNvPr id="45097" name="Rectangle 41"/>
          <p:cNvSpPr>
            <a:spLocks noGrp="1" noChangeArrowheads="1"/>
          </p:cNvSpPr>
          <p:nvPr>
            <p:ph type="sldNum" sz="quarter" idx="4"/>
          </p:nvPr>
        </p:nvSpPr>
        <p:spPr bwMode="auto">
          <a:xfrm>
            <a:off x="8737600" y="6278563"/>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mbria" panose="02040503050406030204" pitchFamily="18" charset="0"/>
              </a:defRPr>
            </a:lvl1pPr>
          </a:lstStyle>
          <a:p>
            <a:fld id="{3ED25604-BEFB-44A1-886F-0CD8561F2703}" type="slidenum">
              <a:rPr lang="es-MX" smtClean="0"/>
              <a:t>‹Nº›</a:t>
            </a:fld>
            <a:endParaRPr lang="es-MX"/>
          </a:p>
        </p:txBody>
      </p:sp>
    </p:spTree>
    <p:extLst>
      <p:ext uri="{BB962C8B-B14F-4D97-AF65-F5344CB8AC3E}">
        <p14:creationId xmlns:p14="http://schemas.microsoft.com/office/powerpoint/2010/main" val="803761479"/>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Calibri" pitchFamily="34"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Calibri" pitchFamily="34"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Calibri" pitchFamily="34"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Calibri" pitchFamily="34"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1"/>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2"/>
            </a:gs>
            <a:gs pos="6900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839416" y="3212976"/>
            <a:ext cx="10513168" cy="3186820"/>
          </a:xfrm>
        </p:spPr>
        <p:txBody>
          <a:bodyPr/>
          <a:lstStyle/>
          <a:p>
            <a:r>
              <a:rPr lang="es-VE" sz="2000" b="1" dirty="0">
                <a:solidFill>
                  <a:srgbClr val="FF0000"/>
                </a:solidFill>
                <a:effectLst/>
                <a:latin typeface="Lucida Bright" panose="02040602050505020304" pitchFamily="18" charset="0"/>
                <a:ea typeface="Verdana" pitchFamily="34" charset="0"/>
                <a:cs typeface="Verdana" pitchFamily="34" charset="0"/>
              </a:rPr>
              <a:t>CÓDIGO DE PROCEDIMIENTO CIVIL</a:t>
            </a:r>
          </a:p>
          <a:p>
            <a:r>
              <a:rPr lang="es-MX" sz="1000" dirty="0">
                <a:solidFill>
                  <a:srgbClr val="FFFF00"/>
                </a:solidFill>
                <a:latin typeface="Lucida Bright" panose="02040602050505020304" pitchFamily="18" charset="0"/>
                <a:ea typeface="Verdana" pitchFamily="34" charset="0"/>
                <a:cs typeface="Verdana" pitchFamily="34" charset="0"/>
              </a:rPr>
              <a:t>Gaceta Oficial Nº 4.209 Extraordinaria de fecha 18 de septiembre de 1990</a:t>
            </a:r>
          </a:p>
          <a:p>
            <a:endParaRPr lang="es-MX" sz="1200" dirty="0">
              <a:solidFill>
                <a:schemeClr val="tx1"/>
              </a:solidFill>
              <a:latin typeface="Verdana" pitchFamily="34" charset="0"/>
              <a:ea typeface="Verdana" pitchFamily="34" charset="0"/>
              <a:cs typeface="Verdana" pitchFamily="34" charset="0"/>
            </a:endParaRPr>
          </a:p>
          <a:p>
            <a:endParaRPr lang="es-VE" sz="1200" dirty="0">
              <a:solidFill>
                <a:schemeClr val="tx1"/>
              </a:solidFill>
              <a:latin typeface="Verdana" pitchFamily="34" charset="0"/>
              <a:ea typeface="Verdana" pitchFamily="34" charset="0"/>
              <a:cs typeface="Verdana" pitchFamily="34" charset="0"/>
            </a:endParaRPr>
          </a:p>
          <a:p>
            <a:endParaRPr lang="es-MX" sz="1200" dirty="0">
              <a:solidFill>
                <a:schemeClr val="tx1"/>
              </a:solidFill>
              <a:latin typeface="Verdana" pitchFamily="34" charset="0"/>
              <a:ea typeface="Verdana" pitchFamily="34" charset="0"/>
              <a:cs typeface="Verdana" pitchFamily="34" charset="0"/>
            </a:endParaRPr>
          </a:p>
          <a:p>
            <a:pPr algn="r"/>
            <a:endParaRPr lang="es-MX" sz="1050" dirty="0" smtClean="0">
              <a:solidFill>
                <a:schemeClr val="tx1"/>
              </a:solidFill>
              <a:latin typeface="Verdana" pitchFamily="34" charset="0"/>
              <a:ea typeface="Verdana" pitchFamily="34" charset="0"/>
              <a:cs typeface="Verdana" pitchFamily="34" charset="0"/>
            </a:endParaRPr>
          </a:p>
          <a:p>
            <a:pPr algn="r"/>
            <a:endParaRPr lang="es-MX" sz="1050" dirty="0">
              <a:latin typeface="Verdana" pitchFamily="34" charset="0"/>
              <a:ea typeface="Verdana" pitchFamily="34" charset="0"/>
              <a:cs typeface="Verdana" pitchFamily="34" charset="0"/>
            </a:endParaRPr>
          </a:p>
          <a:p>
            <a:pPr algn="r"/>
            <a:endParaRPr lang="es-MX" sz="1050" dirty="0" smtClean="0">
              <a:solidFill>
                <a:schemeClr val="tx1"/>
              </a:solidFill>
              <a:latin typeface="Verdana" pitchFamily="34" charset="0"/>
              <a:ea typeface="Verdana" pitchFamily="34" charset="0"/>
              <a:cs typeface="Verdana" pitchFamily="34" charset="0"/>
            </a:endParaRPr>
          </a:p>
          <a:p>
            <a:pPr algn="r"/>
            <a:endParaRPr lang="es-MX" sz="1050" dirty="0">
              <a:latin typeface="Verdana" pitchFamily="34" charset="0"/>
              <a:ea typeface="Verdana" pitchFamily="34" charset="0"/>
              <a:cs typeface="Verdana" pitchFamily="34" charset="0"/>
            </a:endParaRPr>
          </a:p>
          <a:p>
            <a:pPr algn="r"/>
            <a:endParaRPr lang="es-MX" sz="1050" dirty="0" smtClean="0">
              <a:solidFill>
                <a:schemeClr val="tx1"/>
              </a:solidFill>
              <a:latin typeface="Verdana" pitchFamily="34" charset="0"/>
              <a:ea typeface="Verdana" pitchFamily="34" charset="0"/>
              <a:cs typeface="Verdana" pitchFamily="34" charset="0"/>
            </a:endParaRPr>
          </a:p>
          <a:p>
            <a:pPr algn="r"/>
            <a:r>
              <a:rPr lang="es-MX" sz="1200" dirty="0" smtClean="0">
                <a:solidFill>
                  <a:schemeClr val="tx1"/>
                </a:solidFill>
                <a:effectLst/>
                <a:latin typeface="Lucida Bright" panose="02040602050505020304" pitchFamily="18" charset="0"/>
                <a:ea typeface="Verdana" pitchFamily="34" charset="0"/>
                <a:cs typeface="Verdana" pitchFamily="34" charset="0"/>
              </a:rPr>
              <a:t>M</a:t>
            </a:r>
            <a:r>
              <a:rPr lang="es-MX" sz="1200" i="1" dirty="0" smtClean="0">
                <a:solidFill>
                  <a:schemeClr val="tx1"/>
                </a:solidFill>
                <a:effectLst/>
                <a:latin typeface="Lucida Bright" panose="02040602050505020304" pitchFamily="18" charset="0"/>
                <a:ea typeface="Verdana" pitchFamily="34" charset="0"/>
                <a:cs typeface="Verdana" pitchFamily="34" charset="0"/>
              </a:rPr>
              <a:t>Sc</a:t>
            </a:r>
            <a:r>
              <a:rPr lang="es-MX" sz="1200" dirty="0">
                <a:effectLst/>
                <a:latin typeface="Lucida Bright" panose="02040602050505020304" pitchFamily="18" charset="0"/>
                <a:ea typeface="Verdana" pitchFamily="34" charset="0"/>
                <a:cs typeface="Verdana" pitchFamily="34" charset="0"/>
              </a:rPr>
              <a:t>.</a:t>
            </a:r>
            <a:r>
              <a:rPr lang="es-MX" sz="1200" dirty="0" smtClean="0">
                <a:solidFill>
                  <a:schemeClr val="tx1"/>
                </a:solidFill>
                <a:effectLst/>
                <a:latin typeface="Lucida Bright" panose="02040602050505020304" pitchFamily="18" charset="0"/>
                <a:ea typeface="Verdana" pitchFamily="34" charset="0"/>
                <a:cs typeface="Verdana" pitchFamily="34" charset="0"/>
              </a:rPr>
              <a:t> </a:t>
            </a:r>
            <a:r>
              <a:rPr lang="es-MX" sz="1200" dirty="0">
                <a:solidFill>
                  <a:schemeClr val="tx1"/>
                </a:solidFill>
                <a:effectLst/>
                <a:latin typeface="Lucida Bright" panose="02040602050505020304" pitchFamily="18" charset="0"/>
                <a:ea typeface="Verdana" pitchFamily="34" charset="0"/>
                <a:cs typeface="Verdana" pitchFamily="34" charset="0"/>
              </a:rPr>
              <a:t>Carlos Rafael Pérez-Marchan</a:t>
            </a:r>
          </a:p>
          <a:p>
            <a:pPr algn="r"/>
            <a:endParaRPr lang="es-MX" sz="1050" dirty="0">
              <a:solidFill>
                <a:schemeClr val="tx1"/>
              </a:solidFill>
              <a:latin typeface="Verdana" pitchFamily="34" charset="0"/>
              <a:ea typeface="Verdana" pitchFamily="34" charset="0"/>
              <a:cs typeface="Verdana" pitchFamily="34" charset="0"/>
            </a:endParaRPr>
          </a:p>
          <a:p>
            <a:pPr algn="r"/>
            <a:endParaRPr lang="es-MX" sz="1050" b="1" dirty="0">
              <a:solidFill>
                <a:srgbClr val="FFFF00"/>
              </a:solidFill>
              <a:latin typeface="Verdana" pitchFamily="34" charset="0"/>
              <a:ea typeface="Verdana" pitchFamily="34" charset="0"/>
              <a:cs typeface="Verdana" pitchFamily="34" charset="0"/>
            </a:endParaRPr>
          </a:p>
          <a:p>
            <a:r>
              <a:rPr lang="es-MX" sz="1200" dirty="0">
                <a:solidFill>
                  <a:srgbClr val="FFFF00"/>
                </a:solidFill>
                <a:effectLst/>
                <a:latin typeface="Lucida Bright" panose="02040602050505020304" pitchFamily="18" charset="0"/>
                <a:ea typeface="Verdana" pitchFamily="34" charset="0"/>
                <a:cs typeface="Verdana" pitchFamily="34" charset="0"/>
              </a:rPr>
              <a:t>Caracas,  </a:t>
            </a:r>
            <a:r>
              <a:rPr lang="es-MX" sz="1200" dirty="0" smtClean="0">
                <a:solidFill>
                  <a:srgbClr val="FFFF00"/>
                </a:solidFill>
                <a:effectLst/>
                <a:latin typeface="Lucida Bright" panose="02040602050505020304" pitchFamily="18" charset="0"/>
                <a:ea typeface="Verdana" pitchFamily="34" charset="0"/>
                <a:cs typeface="Verdana" pitchFamily="34" charset="0"/>
              </a:rPr>
              <a:t>2017</a:t>
            </a:r>
            <a:endParaRPr lang="es-MX" sz="1200" dirty="0">
              <a:solidFill>
                <a:srgbClr val="FFFF00"/>
              </a:solidFill>
              <a:effectLst/>
              <a:latin typeface="Lucida Bright" panose="02040602050505020304" pitchFamily="18" charset="0"/>
              <a:ea typeface="Verdana" pitchFamily="34" charset="0"/>
              <a:cs typeface="Verdana" pitchFamily="34" charset="0"/>
            </a:endParaRPr>
          </a:p>
        </p:txBody>
      </p:sp>
      <p:sp>
        <p:nvSpPr>
          <p:cNvPr id="2" name="1 Título"/>
          <p:cNvSpPr>
            <a:spLocks noGrp="1"/>
          </p:cNvSpPr>
          <p:nvPr>
            <p:ph type="ctrTitle"/>
          </p:nvPr>
        </p:nvSpPr>
        <p:spPr>
          <a:xfrm>
            <a:off x="2203612" y="2374199"/>
            <a:ext cx="7992888" cy="415355"/>
          </a:xfrm>
        </p:spPr>
        <p:txBody>
          <a:bodyPr>
            <a:normAutofit fontScale="90000"/>
          </a:bodyPr>
          <a:lstStyle/>
          <a:p>
            <a:r>
              <a:rPr lang="es-VE" sz="1800" b="1" dirty="0">
                <a:solidFill>
                  <a:srgbClr val="FFFF00"/>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a:r>
            <a:br>
              <a:rPr lang="es-VE" sz="1800" b="1" dirty="0">
                <a:solidFill>
                  <a:srgbClr val="FFFF00"/>
                </a:solidFill>
                <a:effectLst>
                  <a:outerShdw blurRad="38100" dist="38100" dir="2700000" algn="tl">
                    <a:srgbClr val="000000">
                      <a:alpha val="43137"/>
                    </a:srgbClr>
                  </a:outerShdw>
                </a:effectLst>
                <a:latin typeface="Verdana" pitchFamily="34" charset="0"/>
                <a:ea typeface="Verdana" pitchFamily="34" charset="0"/>
                <a:cs typeface="Verdana" pitchFamily="34" charset="0"/>
              </a:rPr>
            </a:br>
            <a:r>
              <a:rPr lang="es-VE" sz="1800" b="1" dirty="0">
                <a:solidFill>
                  <a:srgbClr val="FFFF00"/>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
            </a:r>
            <a:br>
              <a:rPr lang="es-VE" sz="1800" b="1" dirty="0">
                <a:solidFill>
                  <a:srgbClr val="FFFF00"/>
                </a:solidFill>
                <a:effectLst>
                  <a:outerShdw blurRad="38100" dist="38100" dir="2700000" algn="tl">
                    <a:srgbClr val="000000">
                      <a:alpha val="43137"/>
                    </a:srgbClr>
                  </a:outerShdw>
                </a:effectLst>
                <a:latin typeface="Verdana" pitchFamily="34" charset="0"/>
                <a:ea typeface="Verdana" pitchFamily="34" charset="0"/>
                <a:cs typeface="Verdana" pitchFamily="34" charset="0"/>
              </a:rPr>
            </a:br>
            <a:r>
              <a:rPr lang="es-VE" sz="1800" b="1" dirty="0">
                <a:solidFill>
                  <a:srgbClr val="FFFF00"/>
                </a:solidFill>
                <a:effectLst/>
                <a:latin typeface="Lucida Bright" panose="02040602050505020304" pitchFamily="18" charset="0"/>
                <a:ea typeface="Verdana" pitchFamily="34" charset="0"/>
                <a:cs typeface="Verdana" pitchFamily="34" charset="0"/>
              </a:rPr>
              <a:t>BREVE RECORRIDO POR EL JUICIO ORDINARIO</a:t>
            </a:r>
            <a:endParaRPr lang="es-MX" sz="1800" b="1" dirty="0">
              <a:solidFill>
                <a:srgbClr val="FFFF00"/>
              </a:solidFill>
              <a:effectLst/>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ángulo 3"/>
          <p:cNvSpPr/>
          <p:nvPr/>
        </p:nvSpPr>
        <p:spPr>
          <a:xfrm>
            <a:off x="3152056" y="630765"/>
            <a:ext cx="6096000" cy="892552"/>
          </a:xfrm>
          <a:prstGeom prst="rect">
            <a:avLst/>
          </a:prstGeom>
        </p:spPr>
        <p:txBody>
          <a:bodyPr>
            <a:spAutoFit/>
          </a:bodyPr>
          <a:lstStyle/>
          <a:p>
            <a:pPr algn="ctr"/>
            <a:r>
              <a:rPr lang="es-ES" altLang="es-VE" sz="1600" b="1" dirty="0">
                <a:latin typeface="Lucida Bright" panose="02040602050505020304" pitchFamily="18" charset="0"/>
              </a:rPr>
              <a:t>UNIVERSIDAD SANTA MARÍA</a:t>
            </a:r>
            <a:r>
              <a:rPr lang="es-ES" altLang="es-VE" sz="3200" b="1" dirty="0">
                <a:latin typeface="Lucida Bright" panose="02040602050505020304" pitchFamily="18" charset="0"/>
              </a:rPr>
              <a:t/>
            </a:r>
            <a:br>
              <a:rPr lang="es-ES" altLang="es-VE" sz="3200" b="1" dirty="0">
                <a:latin typeface="Lucida Bright" panose="02040602050505020304" pitchFamily="18" charset="0"/>
              </a:rPr>
            </a:br>
            <a:r>
              <a:rPr lang="es-ES" altLang="es-VE" sz="1200" b="1" dirty="0">
                <a:latin typeface="Lucida Bright" panose="02040602050505020304" pitchFamily="18" charset="0"/>
              </a:rPr>
              <a:t>DECANATO DE POSTGRADO E INVESTIGACIÓN</a:t>
            </a:r>
            <a:br>
              <a:rPr lang="es-ES" altLang="es-VE" sz="1200" b="1" dirty="0">
                <a:latin typeface="Lucida Bright" panose="02040602050505020304" pitchFamily="18" charset="0"/>
              </a:rPr>
            </a:br>
            <a:r>
              <a:rPr lang="es-ES" altLang="es-VE" sz="1200" b="1" dirty="0">
                <a:latin typeface="Lucida Bright" panose="02040602050505020304" pitchFamily="18" charset="0"/>
              </a:rPr>
              <a:t>DIRECCIÓN DE CIENCIAS JURÍDICAS</a:t>
            </a:r>
            <a:br>
              <a:rPr lang="es-ES" altLang="es-VE" sz="1200" b="1" dirty="0">
                <a:latin typeface="Lucida Bright" panose="02040602050505020304" pitchFamily="18" charset="0"/>
              </a:rPr>
            </a:br>
            <a:r>
              <a:rPr lang="es-ES" altLang="es-VE" sz="1200" b="1" dirty="0">
                <a:latin typeface="Lucida Bright" panose="02040602050505020304" pitchFamily="18" charset="0"/>
              </a:rPr>
              <a:t>CÁTEDRA DE CONTENCIOSO ADMINISTRATIVO</a:t>
            </a:r>
            <a:endParaRPr lang="es-VE" sz="1200" dirty="0"/>
          </a:p>
        </p:txBody>
      </p:sp>
    </p:spTree>
    <p:extLst>
      <p:ext uri="{BB962C8B-B14F-4D97-AF65-F5344CB8AC3E}">
        <p14:creationId xmlns:p14="http://schemas.microsoft.com/office/powerpoint/2010/main" val="28108184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55640" y="555098"/>
            <a:ext cx="7848872" cy="646331"/>
          </a:xfrm>
          <a:prstGeom prst="rect">
            <a:avLst/>
          </a:prstGeom>
          <a:noFill/>
        </p:spPr>
        <p:txBody>
          <a:bodyPr wrap="square" rtlCol="0">
            <a:spAutoFit/>
          </a:bodyPr>
          <a:lstStyle/>
          <a:p>
            <a:pPr algn="r"/>
            <a:r>
              <a:rPr lang="es-VE" b="1" dirty="0">
                <a:solidFill>
                  <a:srgbClr val="FFFF00"/>
                </a:solidFill>
              </a:rPr>
              <a:t>CONTESTACIÓN DE LA DEMANDA</a:t>
            </a:r>
          </a:p>
          <a:p>
            <a:pPr algn="r"/>
            <a:r>
              <a:rPr lang="es-VE" b="1" dirty="0">
                <a:solidFill>
                  <a:srgbClr val="FFFF00"/>
                </a:solidFill>
              </a:rPr>
              <a:t>OPORTUNIDAD </a:t>
            </a:r>
            <a:r>
              <a:rPr lang="es-VE" b="1" dirty="0" smtClean="0">
                <a:solidFill>
                  <a:srgbClr val="FFFF00"/>
                </a:solidFill>
              </a:rPr>
              <a:t>Y FORMALIDADES </a:t>
            </a:r>
            <a:r>
              <a:rPr lang="es-VE" b="1" dirty="0">
                <a:solidFill>
                  <a:srgbClr val="FFFF00"/>
                </a:solidFill>
              </a:rPr>
              <a:t>PARA SU CONTESTACIÓN</a:t>
            </a:r>
          </a:p>
        </p:txBody>
      </p:sp>
      <p:sp>
        <p:nvSpPr>
          <p:cNvPr id="3" name="2 CuadroTexto"/>
          <p:cNvSpPr txBox="1"/>
          <p:nvPr/>
        </p:nvSpPr>
        <p:spPr>
          <a:xfrm>
            <a:off x="1487488" y="2420302"/>
            <a:ext cx="9217023" cy="2954655"/>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359.</a:t>
            </a:r>
            <a:r>
              <a:rPr lang="es-ES" sz="1400" dirty="0">
                <a:latin typeface="Lucida Bright" panose="02040602050505020304" pitchFamily="18" charset="0"/>
                <a:ea typeface="Verdana" pitchFamily="34" charset="0"/>
                <a:cs typeface="Verdana" pitchFamily="34" charset="0"/>
              </a:rPr>
              <a:t> </a:t>
            </a:r>
            <a:r>
              <a:rPr lang="es-ES" sz="1400" dirty="0">
                <a:latin typeface="Lucida Bright" panose="02040602050505020304" pitchFamily="18" charset="0"/>
                <a:ea typeface="Verdana" pitchFamily="34" charset="0"/>
                <a:cs typeface="Verdana" pitchFamily="34" charset="0"/>
              </a:rPr>
              <a:t>“La </a:t>
            </a:r>
            <a:r>
              <a:rPr lang="es-ES" sz="1400" dirty="0">
                <a:latin typeface="Lucida Bright" panose="02040602050505020304" pitchFamily="18" charset="0"/>
                <a:ea typeface="Verdana" pitchFamily="34" charset="0"/>
                <a:cs typeface="Verdana" pitchFamily="34" charset="0"/>
              </a:rPr>
              <a:t>contestación de la demanda podrá presentarse dentro de los veinte días siguientes a la citación del demandado o del último de ellos si fueren varios, a cualquier hora de las indicadas en la tablilla a que se refiere el artículo 192, sin necesidad de la presencia del demandante. En todo caso, para las actuaciones posteriores se dejará transcurrir íntegramente el lapso del emplazamiento</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b="1" dirty="0">
                <a:latin typeface="Lucida Bright" panose="02040602050505020304" pitchFamily="18" charset="0"/>
                <a:ea typeface="Verdana" pitchFamily="34" charset="0"/>
                <a:cs typeface="Verdana" pitchFamily="34" charset="0"/>
              </a:rPr>
              <a:t>Artículo </a:t>
            </a:r>
            <a:r>
              <a:rPr lang="es-ES" sz="1400" b="1" dirty="0">
                <a:latin typeface="Lucida Bright" panose="02040602050505020304" pitchFamily="18" charset="0"/>
                <a:ea typeface="Verdana" pitchFamily="34" charset="0"/>
                <a:cs typeface="Verdana" pitchFamily="34" charset="0"/>
              </a:rPr>
              <a:t>360.</a:t>
            </a:r>
            <a:r>
              <a:rPr lang="es-ES" sz="1400" dirty="0">
                <a:latin typeface="Lucida Bright" panose="02040602050505020304" pitchFamily="18" charset="0"/>
                <a:ea typeface="Verdana" pitchFamily="34" charset="0"/>
                <a:cs typeface="Verdana" pitchFamily="34" charset="0"/>
              </a:rPr>
              <a:t> </a:t>
            </a:r>
            <a:r>
              <a:rPr lang="es-ES" sz="1400" dirty="0">
                <a:latin typeface="Lucida Bright" panose="02040602050505020304" pitchFamily="18" charset="0"/>
                <a:ea typeface="Verdana" pitchFamily="34" charset="0"/>
                <a:cs typeface="Verdana" pitchFamily="34" charset="0"/>
              </a:rPr>
              <a:t>“La </a:t>
            </a:r>
            <a:r>
              <a:rPr lang="es-ES" sz="1400" dirty="0">
                <a:latin typeface="Lucida Bright" panose="02040602050505020304" pitchFamily="18" charset="0"/>
                <a:ea typeface="Verdana" pitchFamily="34" charset="0"/>
                <a:cs typeface="Verdana" pitchFamily="34" charset="0"/>
              </a:rPr>
              <a:t>contestación de la demanda deberá darse presentándola por escrito. El escrito de contestación se agregará al expediente, con una nota firmada por el Secretario, en la cual se exprese que aquella es la contestación presentada y la fecha y hora de su presentación. Si fueren varios los demandados, podrán proceder a la contestación juntos o separados en el día y a la hora que elijan conforme al artículo anterior</a:t>
            </a:r>
            <a:r>
              <a:rPr lang="es-ES" sz="1400" dirty="0">
                <a:latin typeface="Lucida Bright" panose="02040602050505020304" pitchFamily="18" charset="0"/>
                <a:ea typeface="Verdana" pitchFamily="34" charset="0"/>
                <a:cs typeface="Verdana" pitchFamily="34" charset="0"/>
              </a:rPr>
              <a:t>.”</a:t>
            </a:r>
          </a:p>
          <a:p>
            <a:pPr algn="just"/>
            <a:endParaRPr lang="es-MX" sz="1400" dirty="0">
              <a:latin typeface="Verdana" pitchFamily="34" charset="0"/>
              <a:ea typeface="Verdana" pitchFamily="34" charset="0"/>
              <a:cs typeface="Verdana" pitchFamily="34" charset="0"/>
            </a:endParaRPr>
          </a:p>
          <a:p>
            <a:endParaRPr lang="es-MX" dirty="0"/>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5154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87488" y="1978962"/>
            <a:ext cx="9001000" cy="3416320"/>
          </a:xfrm>
          <a:prstGeom prst="rect">
            <a:avLst/>
          </a:prstGeom>
          <a:noFill/>
        </p:spPr>
        <p:txBody>
          <a:bodyPr wrap="square" rtlCol="0">
            <a:spAutoFit/>
          </a:bodyPr>
          <a:lstStyle/>
          <a:p>
            <a:pPr algn="just"/>
            <a:r>
              <a:rPr lang="es-ES" sz="1200" b="1" dirty="0">
                <a:latin typeface="Lucida Bright" panose="02040602050505020304" pitchFamily="18" charset="0"/>
                <a:ea typeface="Verdana" pitchFamily="34" charset="0"/>
                <a:cs typeface="Verdana" pitchFamily="34" charset="0"/>
              </a:rPr>
              <a:t>Artículo 361.</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“En </a:t>
            </a:r>
            <a:r>
              <a:rPr lang="es-ES" sz="1200" dirty="0">
                <a:latin typeface="Lucida Bright" panose="02040602050505020304" pitchFamily="18" charset="0"/>
                <a:ea typeface="Verdana" pitchFamily="34" charset="0"/>
                <a:cs typeface="Verdana" pitchFamily="34" charset="0"/>
              </a:rPr>
              <a:t>la contestación de la demanda el demandado deberá expresar con claridad si la contradice en todo o en parte, o si conviene en ella absolutamente o con alguna limitación y las razones, defensas y excepciones perentorias que creyere conveniente </a:t>
            </a:r>
            <a:r>
              <a:rPr lang="es-ES" sz="1200" dirty="0">
                <a:latin typeface="Lucida Bright" panose="02040602050505020304" pitchFamily="18" charset="0"/>
                <a:ea typeface="Verdana" pitchFamily="34" charset="0"/>
                <a:cs typeface="Verdana" pitchFamily="34" charset="0"/>
              </a:rPr>
              <a:t>alegar.</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Junto </a:t>
            </a:r>
            <a:r>
              <a:rPr lang="es-ES" sz="1200" dirty="0">
                <a:latin typeface="Lucida Bright" panose="02040602050505020304" pitchFamily="18" charset="0"/>
                <a:ea typeface="Verdana" pitchFamily="34" charset="0"/>
                <a:cs typeface="Verdana" pitchFamily="34" charset="0"/>
              </a:rPr>
              <a:t>con las defensas invocadas por el demandado en la contestación podrá éste hacer valer la falta de cualidad o la falta de interés en el actor o en el demandado para intentar o sostener el juicio y las cuestiones a que se refieren los ordinales 9°, 10 y 11 del artículo 346, cuando estas últimas no las hubiese propuesto como cuestiones </a:t>
            </a:r>
            <a:r>
              <a:rPr lang="es-ES" sz="1200" dirty="0">
                <a:latin typeface="Lucida Bright" panose="02040602050505020304" pitchFamily="18" charset="0"/>
                <a:ea typeface="Verdana" pitchFamily="34" charset="0"/>
                <a:cs typeface="Verdana" pitchFamily="34" charset="0"/>
              </a:rPr>
              <a:t>previas.</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u="sng" dirty="0">
                <a:latin typeface="Lucida Bright" panose="02040602050505020304" pitchFamily="18" charset="0"/>
                <a:ea typeface="Verdana" pitchFamily="34" charset="0"/>
                <a:cs typeface="Verdana" pitchFamily="34" charset="0"/>
              </a:rPr>
              <a:t>Si </a:t>
            </a:r>
            <a:r>
              <a:rPr lang="es-ES" sz="1200" u="sng" dirty="0">
                <a:latin typeface="Lucida Bright" panose="02040602050505020304" pitchFamily="18" charset="0"/>
                <a:ea typeface="Verdana" pitchFamily="34" charset="0"/>
                <a:cs typeface="Verdana" pitchFamily="34" charset="0"/>
              </a:rPr>
              <a:t>el demandado quisiere proponer la reconvención o mutua petición o llamar a un tercero a la causa, deberá hacerlo en la misma contestación</a:t>
            </a:r>
            <a:r>
              <a:rPr lang="es-ES" sz="1200" dirty="0">
                <a:latin typeface="Lucida Bright" panose="02040602050505020304" pitchFamily="18" charset="0"/>
                <a:ea typeface="Verdana" pitchFamily="34" charset="0"/>
                <a:cs typeface="Verdana" pitchFamily="34" charset="0"/>
              </a:rPr>
              <a:t>.”</a:t>
            </a:r>
          </a:p>
          <a:p>
            <a:pPr algn="just"/>
            <a:endParaRPr lang="es-ES" sz="1200" dirty="0">
              <a:latin typeface="Lucida Bright" panose="02040602050505020304" pitchFamily="18" charset="0"/>
              <a:ea typeface="Verdana" pitchFamily="34" charset="0"/>
              <a:cs typeface="Verdana" pitchFamily="34" charset="0"/>
            </a:endParaRPr>
          </a:p>
          <a:p>
            <a:pPr algn="just"/>
            <a:endParaRPr lang="es-ES"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362.</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“Si </a:t>
            </a:r>
            <a:r>
              <a:rPr lang="es-ES" sz="1200" dirty="0">
                <a:latin typeface="Lucida Bright" panose="02040602050505020304" pitchFamily="18" charset="0"/>
                <a:ea typeface="Verdana" pitchFamily="34" charset="0"/>
                <a:cs typeface="Verdana" pitchFamily="34" charset="0"/>
              </a:rPr>
              <a:t>el demandado no diere contestación a la demanda dentro de los plazos indicados en este Código </a:t>
            </a:r>
            <a:r>
              <a:rPr lang="es-ES" sz="1200" u="sng" dirty="0">
                <a:latin typeface="Lucida Bright" panose="02040602050505020304" pitchFamily="18" charset="0"/>
                <a:ea typeface="Verdana" pitchFamily="34" charset="0"/>
                <a:cs typeface="Verdana" pitchFamily="34" charset="0"/>
              </a:rPr>
              <a:t>se le tendrá por confeso en cuanto no sea contraria a derecho la petición del demandante</a:t>
            </a:r>
            <a:r>
              <a:rPr lang="es-ES" sz="1200" dirty="0">
                <a:latin typeface="Lucida Bright" panose="02040602050505020304" pitchFamily="18" charset="0"/>
                <a:ea typeface="Verdana" pitchFamily="34" charset="0"/>
                <a:cs typeface="Verdana" pitchFamily="34" charset="0"/>
              </a:rPr>
              <a:t>, si nada probare que le favorezca. En este caso, vencido el lapso de promoción de pruebas sin que el demandado hubiese promovido alguna, el Tribunal procederá a sentenciar la causa, sin más dilación, dentro de los ocho días siguientes al vencimiento de aquel lapso, ateniéndose a la confesión del demandado. En todo caso, a los fines de la apelación se dejará transcurrir íntegramente el mencionado lapso de ocho días si la sentencia fuere pronunciada antes de su vencimiento</a:t>
            </a:r>
            <a:r>
              <a:rPr lang="es-ES" sz="1200" dirty="0">
                <a:latin typeface="Lucida Bright" panose="02040602050505020304" pitchFamily="18" charset="0"/>
                <a:ea typeface="Verdana" pitchFamily="34" charset="0"/>
                <a:cs typeface="Verdana" pitchFamily="34" charset="0"/>
              </a:rPr>
              <a:t>.”</a:t>
            </a:r>
            <a:endParaRPr lang="es-MX" sz="1200" dirty="0">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4727848" y="423863"/>
            <a:ext cx="5760640" cy="1200329"/>
          </a:xfrm>
          <a:prstGeom prst="rect">
            <a:avLst/>
          </a:prstGeom>
          <a:noFill/>
        </p:spPr>
        <p:txBody>
          <a:bodyPr wrap="square" rtlCol="0">
            <a:spAutoFit/>
          </a:bodyPr>
          <a:lstStyle/>
          <a:p>
            <a:pPr algn="r"/>
            <a:r>
              <a:rPr lang="es-VE" dirty="0">
                <a:solidFill>
                  <a:srgbClr val="FFFF00"/>
                </a:solidFill>
                <a:latin typeface="Lucida Bright" panose="02040602050505020304" pitchFamily="18" charset="0"/>
              </a:rPr>
              <a:t>CONTESTACIÓN DE LA DEMANDA</a:t>
            </a:r>
          </a:p>
          <a:p>
            <a:pPr algn="r"/>
            <a:r>
              <a:rPr lang="es-VE" dirty="0">
                <a:solidFill>
                  <a:srgbClr val="FFFF00"/>
                </a:solidFill>
                <a:latin typeface="Lucida Bright" panose="02040602050505020304" pitchFamily="18" charset="0"/>
              </a:rPr>
              <a:t>OPORTUNIDAD Y FORMALIDADES PARA SU </a:t>
            </a:r>
            <a:r>
              <a:rPr lang="es-VE" dirty="0">
                <a:solidFill>
                  <a:srgbClr val="FFFF00"/>
                </a:solidFill>
                <a:latin typeface="Lucida Bright" panose="02040602050505020304" pitchFamily="18" charset="0"/>
              </a:rPr>
              <a:t>CONTESTACIÓN</a:t>
            </a:r>
          </a:p>
          <a:p>
            <a:pPr algn="r"/>
            <a:r>
              <a:rPr lang="es-VE" dirty="0">
                <a:solidFill>
                  <a:srgbClr val="FFFF00"/>
                </a:solidFill>
                <a:latin typeface="Lucida Bright" panose="02040602050505020304" pitchFamily="18" charset="0"/>
              </a:rPr>
              <a:t>CONFESIÓN FICTA  </a:t>
            </a:r>
            <a:r>
              <a:rPr lang="es-VE" sz="1400" i="1" dirty="0">
                <a:solidFill>
                  <a:srgbClr val="FFFF00"/>
                </a:solidFill>
                <a:latin typeface="Lucida Bright" panose="02040602050505020304" pitchFamily="18" charset="0"/>
              </a:rPr>
              <a:t>ficta confessio </a:t>
            </a: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92656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87488" y="1662474"/>
            <a:ext cx="9289032" cy="4431983"/>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a:t>
            </a:r>
            <a:r>
              <a:rPr lang="es-ES" sz="1400" b="1" dirty="0">
                <a:latin typeface="Lucida Bright" panose="02040602050505020304" pitchFamily="18" charset="0"/>
                <a:ea typeface="Verdana" pitchFamily="34" charset="0"/>
                <a:cs typeface="Verdana" pitchFamily="34" charset="0"/>
              </a:rPr>
              <a:t>346</a:t>
            </a:r>
            <a:r>
              <a:rPr lang="es-MX" sz="1400" b="1" dirty="0">
                <a:latin typeface="Lucida Bright" panose="02040602050505020304" pitchFamily="18" charset="0"/>
                <a:ea typeface="Verdana" pitchFamily="34" charset="0"/>
                <a:cs typeface="Verdana" pitchFamily="34" charset="0"/>
              </a:rPr>
              <a:t>. </a:t>
            </a:r>
            <a:r>
              <a:rPr lang="es-MX" sz="1400" dirty="0">
                <a:latin typeface="Lucida Bright" panose="02040602050505020304" pitchFamily="18" charset="0"/>
                <a:ea typeface="Verdana" pitchFamily="34" charset="0"/>
                <a:cs typeface="Verdana" pitchFamily="34" charset="0"/>
              </a:rPr>
              <a:t>“</a:t>
            </a:r>
            <a:r>
              <a:rPr lang="es-ES" sz="1400" dirty="0">
                <a:latin typeface="Lucida Bright" panose="02040602050505020304" pitchFamily="18" charset="0"/>
                <a:ea typeface="Verdana" pitchFamily="34" charset="0"/>
                <a:cs typeface="Verdana" pitchFamily="34" charset="0"/>
              </a:rPr>
              <a:t>Dentro </a:t>
            </a:r>
            <a:r>
              <a:rPr lang="es-ES" sz="1400" dirty="0">
                <a:latin typeface="Lucida Bright" panose="02040602050505020304" pitchFamily="18" charset="0"/>
                <a:ea typeface="Verdana" pitchFamily="34" charset="0"/>
                <a:cs typeface="Verdana" pitchFamily="34" charset="0"/>
              </a:rPr>
              <a:t>del lapso fijado para la contestación de la demanda, podrá el demandado en vez de contestarla promover las siguientes cuestiones previas:</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1° La falta de jurisdicción del Juez, o la incompetencia de éste, o la litispendencia, o que el asunto deba acumularse a otro proceso por razones de accesoriedad, de conexión o de continencia.</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2° La ilegitimidad de la persona del actor por carecer de la capacidad necesaria para comparecer en juicio.</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3° La ilegitimidad de la persona que se presente como apoderado o representante del actor, por no tener capacidad necesaria para ejercer poderes en juicio, o por no tener la representación que se atribuya, o porque el poder no esté otorgado en forma legal o sea insuficiente.</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4° La ilegitimidad de la persona citada como representante del demandado, por no tener el carácter que se le atribuye. La ilegitimidad podrá proponerla tanto la persona citada como el demandado mismo, o su apoderado.</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5° La falta de caución o fianza necesaria para proceder al juicio.</a:t>
            </a:r>
            <a:endParaRPr lang="es-MX" sz="14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rPr>
              <a:t> </a:t>
            </a:r>
            <a:endParaRPr lang="es-MX" sz="1200" dirty="0">
              <a:latin typeface="Lucida Bright" panose="02040602050505020304" pitchFamily="18" charset="0"/>
            </a:endParaRPr>
          </a:p>
          <a:p>
            <a:pPr algn="r"/>
            <a:r>
              <a:rPr lang="es-VE" dirty="0">
                <a:latin typeface="Lucida Bright" panose="02040602050505020304" pitchFamily="18" charset="0"/>
              </a:rPr>
              <a:t>…/…</a:t>
            </a:r>
            <a:endParaRPr lang="es-MX" dirty="0">
              <a:latin typeface="Lucida Bright" panose="02040602050505020304" pitchFamily="18" charset="0"/>
            </a:endParaRPr>
          </a:p>
        </p:txBody>
      </p:sp>
      <p:sp>
        <p:nvSpPr>
          <p:cNvPr id="4" name="3 CuadroTexto"/>
          <p:cNvSpPr txBox="1"/>
          <p:nvPr/>
        </p:nvSpPr>
        <p:spPr>
          <a:xfrm>
            <a:off x="7752184" y="637381"/>
            <a:ext cx="3024336" cy="584775"/>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CUESTIONES </a:t>
            </a:r>
            <a:r>
              <a:rPr lang="es-VE" sz="1600" b="1" dirty="0">
                <a:solidFill>
                  <a:srgbClr val="FFFF00"/>
                </a:solidFill>
                <a:latin typeface="Lucida Bright" panose="02040602050505020304" pitchFamily="18" charset="0"/>
                <a:ea typeface="Verdana" pitchFamily="34" charset="0"/>
                <a:cs typeface="Verdana" pitchFamily="34" charset="0"/>
              </a:rPr>
              <a:t>PREVIAS:</a:t>
            </a:r>
            <a:endParaRPr lang="es-MX" sz="1600" b="1" dirty="0">
              <a:solidFill>
                <a:srgbClr val="FFFF00"/>
              </a:solidFill>
              <a:latin typeface="Lucida Bright" panose="02040602050505020304" pitchFamily="18" charset="0"/>
              <a:ea typeface="Verdana" pitchFamily="34" charset="0"/>
              <a:cs typeface="Verdana" pitchFamily="34" charset="0"/>
            </a:endParaRPr>
          </a:p>
          <a:p>
            <a:pPr algn="r"/>
            <a:r>
              <a:rPr lang="es-VE" sz="1600" b="1" dirty="0">
                <a:solidFill>
                  <a:srgbClr val="FFFF00"/>
                </a:solidFill>
                <a:latin typeface="Lucida Bright" panose="02040602050505020304" pitchFamily="18" charset="0"/>
                <a:ea typeface="Verdana" pitchFamily="34" charset="0"/>
                <a:cs typeface="Verdana" pitchFamily="34" charset="0"/>
              </a:rPr>
              <a:t>OPOSICIÓN</a:t>
            </a:r>
          </a:p>
        </p:txBody>
      </p:sp>
      <p:pic>
        <p:nvPicPr>
          <p:cNvPr id="6"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34131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87488" y="1700808"/>
            <a:ext cx="9289032" cy="3816429"/>
          </a:xfrm>
          <a:prstGeom prst="rect">
            <a:avLst/>
          </a:prstGeom>
          <a:noFill/>
        </p:spPr>
        <p:txBody>
          <a:bodyPr wrap="square" rtlCol="0">
            <a:spAutoFit/>
          </a:bodyPr>
          <a:lstStyle/>
          <a:p>
            <a:pPr algn="just"/>
            <a:r>
              <a:rPr lang="es-ES" sz="1400" dirty="0">
                <a:latin typeface="Lucida Bright" panose="02040602050505020304" pitchFamily="18" charset="0"/>
                <a:ea typeface="Verdana" pitchFamily="34" charset="0"/>
                <a:cs typeface="Verdana" pitchFamily="34" charset="0"/>
              </a:rPr>
              <a:t>6° El defecto de forma de la demanda, por no haberse llenado en el libelo los requisitos que indica el artículo 340, o por haberse hecho la acumulación prohibida en el artículo 78.</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7° La existencia de una condición o plazo pendientes.</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8° La existencia de una cuestión prejudicial que deba resolverse en un proceso distinto.</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9° La cosa juzgada.</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10° La caducidad de la acción establecida en la Ley.</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11° La prohibición de la Ley de admitir la acción propuesta, o cuando sólo permite admitirla por determinadas causales que no sean de las alegadas en la demanda.</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Si fueren varios los demandados y uno cualquiera de ellos alegare cuestiones previas, no podrá admitirse la contestación a los demás y se procederá como se indica en los artículos siguientes.”</a:t>
            </a:r>
            <a:endParaRPr lang="es-MX" sz="1400" dirty="0">
              <a:latin typeface="Lucida Bright" panose="02040602050505020304" pitchFamily="18" charset="0"/>
              <a:ea typeface="Verdana" pitchFamily="34" charset="0"/>
              <a:cs typeface="Verdana" pitchFamily="34" charset="0"/>
            </a:endParaRPr>
          </a:p>
          <a:p>
            <a:endParaRPr lang="es-MX" dirty="0"/>
          </a:p>
        </p:txBody>
      </p:sp>
      <p:sp>
        <p:nvSpPr>
          <p:cNvPr id="3" name="2 CuadroTexto"/>
          <p:cNvSpPr txBox="1"/>
          <p:nvPr/>
        </p:nvSpPr>
        <p:spPr>
          <a:xfrm>
            <a:off x="5879976" y="692696"/>
            <a:ext cx="4896544" cy="523220"/>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OPOSICIÓN DE CUESTIONES PREVIAS</a:t>
            </a:r>
          </a:p>
          <a:p>
            <a:pPr algn="r"/>
            <a:r>
              <a:rPr lang="es-VE" sz="1200" b="1" i="1" dirty="0">
                <a:solidFill>
                  <a:srgbClr val="FFFF00"/>
                </a:solidFill>
                <a:latin typeface="Lucida Bright" panose="02040602050505020304" pitchFamily="18" charset="0"/>
                <a:ea typeface="Verdana" pitchFamily="34" charset="0"/>
                <a:cs typeface="Verdana" pitchFamily="34" charset="0"/>
              </a:rPr>
              <a:t>Cont.</a:t>
            </a:r>
            <a:endParaRPr lang="es-MX" sz="1200" b="1" i="1" dirty="0">
              <a:solidFill>
                <a:srgbClr val="FFFF00"/>
              </a:solidFill>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3131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2069274"/>
              </p:ext>
            </p:extLst>
          </p:nvPr>
        </p:nvGraphicFramePr>
        <p:xfrm>
          <a:off x="0" y="1"/>
          <a:ext cx="12192000" cy="6858000"/>
        </p:xfrm>
        <a:graphic>
          <a:graphicData uri="http://schemas.openxmlformats.org/drawingml/2006/table">
            <a:tbl>
              <a:tblPr firstRow="1" bandRow="1">
                <a:tableStyleId>{5C22544A-7EE6-4342-B048-85BDC9FD1C3A}</a:tableStyleId>
              </a:tblPr>
              <a:tblGrid>
                <a:gridCol w="6043898"/>
                <a:gridCol w="6148102"/>
              </a:tblGrid>
              <a:tr h="329031">
                <a:tc gridSpan="2">
                  <a:txBody>
                    <a:bodyPr/>
                    <a:lstStyle/>
                    <a:p>
                      <a:pPr algn="ctr"/>
                      <a:r>
                        <a:rPr lang="es-VE" sz="1400" kern="1400" dirty="0" smtClean="0">
                          <a:solidFill>
                            <a:srgbClr val="002060"/>
                          </a:solidFill>
                          <a:effectLst/>
                          <a:latin typeface="Lucida Bright" panose="02040602050505020304" pitchFamily="18" charset="0"/>
                        </a:rPr>
                        <a:t>FORMA</a:t>
                      </a:r>
                      <a:r>
                        <a:rPr lang="es-VE" sz="1400" kern="1400" baseline="0" dirty="0" smtClean="0">
                          <a:solidFill>
                            <a:srgbClr val="002060"/>
                          </a:solidFill>
                          <a:effectLst/>
                          <a:latin typeface="Lucida Bright" panose="02040602050505020304" pitchFamily="18" charset="0"/>
                        </a:rPr>
                        <a:t> DE SER SUBSANADAS LAS CUESTIONES PREVIAS OPUESTAS CONTENIDAS EN EL ARTÍCULO 346 DEL CPC.</a:t>
                      </a:r>
                      <a:endParaRPr lang="es-MX" sz="1400" kern="1400" dirty="0">
                        <a:solidFill>
                          <a:srgbClr val="002060"/>
                        </a:solidFill>
                        <a:effectLst/>
                        <a:latin typeface="Lucida Bright" panose="02040602050505020304" pitchFamily="18"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hMerge="1">
                  <a:txBody>
                    <a:bodyPr/>
                    <a:lstStyle/>
                    <a:p>
                      <a:endParaRPr lang="es-MX" dirty="0"/>
                    </a:p>
                  </a:txBody>
                  <a:tcPr/>
                </a:tc>
              </a:tr>
              <a:tr h="114901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Artículo</a:t>
                      </a:r>
                      <a:r>
                        <a:rPr lang="es-ES" sz="1100" b="1" kern="1400" baseline="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 346. </a:t>
                      </a:r>
                      <a:r>
                        <a:rPr lang="es-ES" sz="1100" b="0" kern="1400" baseline="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Dentro del lapso fijado para la contestación de la demanda, podrá el demandado en vez de contestarla promover las siguientes cuestiones previas:</a:t>
                      </a:r>
                      <a:endPar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1° </a:t>
                      </a:r>
                      <a:r>
                        <a:rPr lang="es-ES"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La falta de jurisdicción del Juez, o la incompetencia de éste, o la litispendencia, o que el asunto deba acumularse a otro proceso por razones de accesoriedad, de conexión o de continencia.</a:t>
                      </a:r>
                      <a:endParaRPr lang="es-MX"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100" b="1"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Artículo 349. </a:t>
                      </a:r>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Alegadas las cuestiones previas a que se refiere el </a:t>
                      </a:r>
                      <a:r>
                        <a:rPr lang="es-ES" sz="1100" b="1"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ordinal 1° </a:t>
                      </a:r>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del artículo 346, el Juez decidirá sobre las mismas en el quinto día siguiente al vencimiento del lapso del emplazamiento, ateniéndose únicamente a lo que resulte de los autos y de los documentos presentados por las partes. La decisión sólo será impugnable mediante la solicitud de regulación de la jurisdicción o de la competencia, conforme a las disposiciones de la Sección  Sexta del Título I del Libro Primero.</a:t>
                      </a:r>
                      <a:endParaRPr lang="es-MX"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r>
              <a:tr h="3263690">
                <a:tc>
                  <a:txBody>
                    <a:bodyPr/>
                    <a:lstStyle/>
                    <a:p>
                      <a:pPr algn="just"/>
                      <a:r>
                        <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2° </a:t>
                      </a:r>
                      <a:r>
                        <a:rPr lang="es-ES"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La ilegitimidad de la persona del actor por carecer de la capacidad necesaria para comparecer en juicio.</a:t>
                      </a:r>
                      <a:endParaRPr lang="es-MX"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endParaRPr lang="es-MX" sz="8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r>
                        <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3° </a:t>
                      </a:r>
                      <a:r>
                        <a:rPr lang="es-ES"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La ilegitimidad de la persona que se presente como apoderado o representante del actor, por no tener capacidad necesaria para ejercer poderes en juicio, o por no tener la representación que se atribuya, o porque el poder no esté otorgado en forma legal o sea insuficiente.</a:t>
                      </a:r>
                      <a:endParaRPr lang="es-MX"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endParaRPr lang="es-MX" sz="8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r>
                        <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4° </a:t>
                      </a:r>
                      <a:r>
                        <a:rPr lang="es-ES"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La ilegitimidad de la persona citada como representante del demandado, por no tener el carácter que se le atribuye. La ilegitimidad podrá proponerla tanto la persona citada como el demandado mismo, o su apoderado.</a:t>
                      </a:r>
                      <a:endParaRPr lang="es-MX"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endParaRPr lang="es-MX"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r>
                        <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5° </a:t>
                      </a:r>
                      <a:r>
                        <a:rPr lang="es-ES"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La falta de caución o fianza necesaria para proceder al juicio.</a:t>
                      </a:r>
                    </a:p>
                    <a:p>
                      <a:pPr algn="just"/>
                      <a:endParaRPr lang="es-ES"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r>
                        <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6° </a:t>
                      </a:r>
                      <a:r>
                        <a:rPr lang="es-ES"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El defecto de forma de la demanda, por no haberse llenado en el libelo los requisitos que indica el artículo 340, o por haberse hecho la acumulación prohibida en el artículo 78.</a:t>
                      </a:r>
                      <a:endParaRPr lang="es-MX"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just"/>
                      <a:r>
                        <a:rPr lang="es-ES" sz="1100" b="1"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Artículo 350. </a:t>
                      </a:r>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Alegadas las cuestiones previas a que se refieren los </a:t>
                      </a:r>
                      <a:r>
                        <a:rPr lang="es-ES" sz="1100" b="1"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ordinales 2°, 3°, 4°, 5° y 6° </a:t>
                      </a:r>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del artículo 346, la parte podrá subsanar el defecto u omisión invocados, dentro del plazo de cinco días siguientes al vencimiento del lapso del emplazamiento, en la forma siguiente:</a:t>
                      </a:r>
                      <a:endParaRPr lang="es-MX"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endParaRPr>
                    </a:p>
                    <a:p>
                      <a:pPr algn="just"/>
                      <a:endParaRPr lang="es-MX" sz="8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endParaRPr>
                    </a:p>
                    <a:p>
                      <a:pPr algn="just"/>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El del </a:t>
                      </a:r>
                      <a:r>
                        <a:rPr lang="es-ES" sz="1100" b="1"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ordinal 2°</a:t>
                      </a:r>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 mediante la comparecencia del demandante incapaz, legalmente asistido o representado.</a:t>
                      </a:r>
                      <a:endParaRPr lang="es-MX"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endParaRPr>
                    </a:p>
                    <a:p>
                      <a:pPr algn="just"/>
                      <a:endParaRPr lang="es-MX" sz="8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endParaRPr>
                    </a:p>
                    <a:p>
                      <a:pPr algn="just"/>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El del </a:t>
                      </a:r>
                      <a:r>
                        <a:rPr lang="es-ES" sz="1100" b="1"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ordinal 3</a:t>
                      </a:r>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 mediante la comparecencia del representante legítimo del actor o del apoderado debidamente constituido, o mediante la ratificación en autos del poder y de los actos realizados con el poder defectuoso.</a:t>
                      </a:r>
                      <a:endParaRPr lang="es-MX"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endParaRPr>
                    </a:p>
                    <a:p>
                      <a:pPr algn="just"/>
                      <a:endParaRPr lang="es-MX" sz="8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endParaRPr>
                    </a:p>
                    <a:p>
                      <a:pPr algn="just"/>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El del </a:t>
                      </a:r>
                      <a:r>
                        <a:rPr lang="es-ES" sz="1100" b="1"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ordinal 4°</a:t>
                      </a:r>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a:t>
                      </a:r>
                      <a:r>
                        <a:rPr lang="es-ES" sz="1100" b="1"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 </a:t>
                      </a:r>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mediante la comparecencia del demandado mismo o de su verdadero representante.</a:t>
                      </a:r>
                    </a:p>
                    <a:p>
                      <a:pPr algn="just"/>
                      <a:endParaRPr lang="es-MX" sz="8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endParaRPr>
                    </a:p>
                    <a:p>
                      <a:pPr algn="just"/>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El del </a:t>
                      </a:r>
                      <a:r>
                        <a:rPr lang="es-ES" sz="1100" b="1"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ordinal 5°</a:t>
                      </a:r>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 mediante la presentación de la fianza o caución exigida.</a:t>
                      </a:r>
                      <a:endParaRPr lang="es-MX"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endParaRPr>
                    </a:p>
                    <a:p>
                      <a:pPr algn="just"/>
                      <a:endParaRPr lang="es-MX" sz="8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endParaRPr>
                    </a:p>
                    <a:p>
                      <a:pPr algn="just"/>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El del </a:t>
                      </a:r>
                      <a:r>
                        <a:rPr lang="es-ES" sz="1100" b="1"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ordinal 6 °</a:t>
                      </a:r>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a:t>
                      </a:r>
                      <a:r>
                        <a:rPr lang="es-ES" sz="1100" b="1"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 </a:t>
                      </a:r>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mediante la corrección de los defectos señalados al libelo, por diligencia o escrito ante el Tribunal.</a:t>
                      </a:r>
                      <a:endParaRPr lang="es-MX"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r>
              <a:tr h="2116266">
                <a:tc>
                  <a:txBody>
                    <a:bodyPr/>
                    <a:lstStyle/>
                    <a:p>
                      <a:pPr algn="just"/>
                      <a:r>
                        <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7° </a:t>
                      </a:r>
                      <a:r>
                        <a:rPr lang="es-ES"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La existencia de una condición o plazo pendientes.</a:t>
                      </a:r>
                      <a:endParaRPr lang="es-MX"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endParaRPr lang="es-MX" sz="8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r>
                        <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8° </a:t>
                      </a:r>
                      <a:r>
                        <a:rPr lang="es-ES"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La existencia de una cuestión prejudicial que deba resolverse en un proceso distinto.</a:t>
                      </a:r>
                      <a:endParaRPr lang="es-MX"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endParaRPr lang="es-MX" sz="8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r>
                        <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9° </a:t>
                      </a:r>
                      <a:r>
                        <a:rPr lang="es-ES"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La cosa juzgada.</a:t>
                      </a:r>
                      <a:endParaRPr lang="es-MX"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endParaRPr lang="es-MX" sz="8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r>
                        <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10° </a:t>
                      </a:r>
                      <a:r>
                        <a:rPr lang="es-ES"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La caducidad de la acción establecida en la Ley.</a:t>
                      </a:r>
                    </a:p>
                    <a:p>
                      <a:pPr algn="just"/>
                      <a:endParaRPr lang="es-ES" sz="8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p>
                      <a:pPr algn="just"/>
                      <a:r>
                        <a:rPr lang="es-ES" sz="1100" b="1"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11° </a:t>
                      </a:r>
                      <a:r>
                        <a:rPr lang="es-ES"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rPr>
                        <a:t>La prohibición de la Ley de admitir la acción propuesta, o cuando sólo permite admitirla por determinadas causales que no sean de las alegadas en la demanda.</a:t>
                      </a:r>
                      <a:endParaRPr lang="es-MX" sz="1100" b="0" kern="1400" dirty="0" smtClean="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100" b="1"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Artículo 351.</a:t>
                      </a:r>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 Alegadas las cuestiones previas a que se refieren los </a:t>
                      </a:r>
                      <a:r>
                        <a:rPr lang="es-ES" sz="1100" b="1"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ordinales 7°, 8°, 9°, 10 y 11 </a:t>
                      </a:r>
                      <a:r>
                        <a:rPr lang="es-ES"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rPr>
                        <a:t>del artículo 346, la parte demandante manifestará dentro de los cinco días siguientes al vencimiento del lapso del emplazamiento, si conviene en ellas o si las contradice. El silencio de la parte se entenderá como admisión de las cuestiones no contradichas expresamente.</a:t>
                      </a:r>
                      <a:endParaRPr lang="es-MX" sz="1100" b="0" kern="1400" dirty="0" smtClean="0">
                        <a:solidFill>
                          <a:srgbClr val="002060"/>
                        </a:solidFill>
                        <a:effectLst/>
                        <a:latin typeface="Lucida Bright" panose="02040602050505020304" pitchFamily="18" charset="0"/>
                        <a:ea typeface="Segoe UI" panose="020B0502040204020203" pitchFamily="34" charset="0"/>
                        <a:cs typeface="Segoe UI" panose="020B0502040204020203" pitchFamily="34" charset="0"/>
                      </a:endParaRPr>
                    </a:p>
                    <a:p>
                      <a:endParaRPr lang="es-MX" sz="1100" b="0" kern="1400" dirty="0">
                        <a:solidFill>
                          <a:srgbClr val="002060"/>
                        </a:solidFill>
                        <a:latin typeface="Lucida Bright" panose="02040602050505020304" pitchFamily="18" charset="0"/>
                        <a:ea typeface="Segoe UI" panose="020B0502040204020203" pitchFamily="34" charset="0"/>
                        <a:cs typeface="Segoe UI" panose="020B0502040204020203" pitchFamily="34"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bl>
          </a:graphicData>
        </a:graphic>
      </p:graphicFrame>
      <p:pic>
        <p:nvPicPr>
          <p:cNvPr id="3"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76520" y="6021288"/>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24750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583832" y="681623"/>
            <a:ext cx="6120681" cy="584775"/>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RECONVENCIÓN, </a:t>
            </a:r>
            <a:r>
              <a:rPr lang="es-VE" sz="1600" b="1" dirty="0" smtClean="0">
                <a:solidFill>
                  <a:srgbClr val="FFFF00"/>
                </a:solidFill>
                <a:latin typeface="Lucida Bright" panose="02040602050505020304" pitchFamily="18" charset="0"/>
                <a:ea typeface="Verdana" pitchFamily="34" charset="0"/>
                <a:cs typeface="Verdana" pitchFamily="34" charset="0"/>
              </a:rPr>
              <a:t>MUTUA </a:t>
            </a:r>
            <a:r>
              <a:rPr lang="es-VE" sz="1600" b="1" dirty="0">
                <a:solidFill>
                  <a:srgbClr val="FFFF00"/>
                </a:solidFill>
                <a:latin typeface="Lucida Bright" panose="02040602050505020304" pitchFamily="18" charset="0"/>
                <a:ea typeface="Verdana" pitchFamily="34" charset="0"/>
                <a:cs typeface="Verdana" pitchFamily="34" charset="0"/>
              </a:rPr>
              <a:t>PETICIÓN </a:t>
            </a:r>
            <a:r>
              <a:rPr lang="es-VE" sz="1600" b="1" dirty="0" smtClean="0">
                <a:solidFill>
                  <a:srgbClr val="FFFF00"/>
                </a:solidFill>
                <a:latin typeface="Lucida Bright" panose="02040602050505020304" pitchFamily="18" charset="0"/>
                <a:ea typeface="Verdana" pitchFamily="34" charset="0"/>
                <a:cs typeface="Verdana" pitchFamily="34" charset="0"/>
              </a:rPr>
              <a:t>OCONTRADEMANDA</a:t>
            </a:r>
            <a:endParaRPr lang="es-MX" sz="1600" b="1" dirty="0">
              <a:solidFill>
                <a:srgbClr val="FFFF00"/>
              </a:solidFill>
              <a:latin typeface="Lucida Bright" panose="02040602050505020304" pitchFamily="18" charset="0"/>
              <a:ea typeface="Verdana" pitchFamily="34" charset="0"/>
              <a:cs typeface="Verdana" pitchFamily="34" charset="0"/>
            </a:endParaRPr>
          </a:p>
        </p:txBody>
      </p:sp>
      <p:sp>
        <p:nvSpPr>
          <p:cNvPr id="4" name="3 CuadroTexto"/>
          <p:cNvSpPr txBox="1"/>
          <p:nvPr/>
        </p:nvSpPr>
        <p:spPr>
          <a:xfrm>
            <a:off x="1487488" y="1640990"/>
            <a:ext cx="9217025" cy="3785652"/>
          </a:xfrm>
          <a:prstGeom prst="rect">
            <a:avLst/>
          </a:prstGeom>
          <a:noFill/>
        </p:spPr>
        <p:txBody>
          <a:bodyPr wrap="square" rtlCol="0">
            <a:spAutoFit/>
          </a:bodyPr>
          <a:lstStyle/>
          <a:p>
            <a:pPr algn="just"/>
            <a:r>
              <a:rPr lang="es-ES" sz="1200" b="1" dirty="0">
                <a:latin typeface="Lucida Bright" panose="02040602050505020304" pitchFamily="18" charset="0"/>
                <a:ea typeface="Verdana" pitchFamily="34" charset="0"/>
                <a:cs typeface="Verdana" pitchFamily="34" charset="0"/>
              </a:rPr>
              <a:t>Artículo 365</a:t>
            </a:r>
            <a:r>
              <a:rPr lang="es-ES" sz="1200" b="1"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Podrá </a:t>
            </a:r>
            <a:r>
              <a:rPr lang="es-ES" sz="1200" dirty="0">
                <a:latin typeface="Lucida Bright" panose="02040602050505020304" pitchFamily="18" charset="0"/>
                <a:ea typeface="Verdana" pitchFamily="34" charset="0"/>
                <a:cs typeface="Verdana" pitchFamily="34" charset="0"/>
              </a:rPr>
              <a:t>el demandado intentar la reconvención o mutua petición, expresando con toda claridad y precisión el objeto y sus fundamentos. Si versare sobre objeto distinto al del juicio principal, lo determinará como se indica en el artículo 340.</a:t>
            </a:r>
            <a:endParaRPr lang="es-MX" sz="1200" b="1"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a:t>
            </a:r>
            <a:r>
              <a:rPr lang="es-ES" sz="1200" b="1" dirty="0">
                <a:latin typeface="Lucida Bright" panose="02040602050505020304" pitchFamily="18" charset="0"/>
                <a:ea typeface="Verdana" pitchFamily="34" charset="0"/>
                <a:cs typeface="Verdana" pitchFamily="34" charset="0"/>
              </a:rPr>
              <a:t>366</a:t>
            </a:r>
            <a:r>
              <a:rPr lang="es-ES" sz="1200" b="1"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El Juez, a solicitud de parte y aun de oficio, declarará inadmisible la reconvención si ésta versare sobre cuestiones para cuyo conocimiento carezca de competencia por la materia, o que deben ventilarse por un procedimiento incompatible con el ordinario.</a:t>
            </a:r>
            <a:endParaRPr lang="es-MX" sz="1200" b="1"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367</a:t>
            </a:r>
            <a:r>
              <a:rPr lang="es-ES" sz="1200" b="1" dirty="0">
                <a:latin typeface="Lucida Bright" panose="02040602050505020304" pitchFamily="18" charset="0"/>
                <a:ea typeface="Verdana" pitchFamily="34" charset="0"/>
                <a:cs typeface="Verdana" pitchFamily="34" charset="0"/>
              </a:rPr>
              <a:t>.</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Admitida la reconvención, el demandante la contestará en el quinto día siguiente, en cualquier hora de las fijadas en las tablillas a que se refiere el artículo 192, sin necesidad de la presencia del reconviniente, suspendiéndose entre tanto el procedimiento respecto de la </a:t>
            </a:r>
            <a:r>
              <a:rPr lang="es-ES" sz="1200" dirty="0">
                <a:latin typeface="Lucida Bright" panose="02040602050505020304" pitchFamily="18" charset="0"/>
                <a:ea typeface="Verdana" pitchFamily="34" charset="0"/>
                <a:cs typeface="Verdana" pitchFamily="34" charset="0"/>
              </a:rPr>
              <a:t>demanda.</a:t>
            </a:r>
            <a:endParaRPr lang="es-MX" sz="1200" b="1" dirty="0">
              <a:latin typeface="Lucida Bright" panose="02040602050505020304" pitchFamily="18" charset="0"/>
              <a:ea typeface="Verdana" pitchFamily="34" charset="0"/>
              <a:cs typeface="Verdana" pitchFamily="34" charset="0"/>
            </a:endParaRPr>
          </a:p>
          <a:p>
            <a:pPr algn="just"/>
            <a:endParaRPr lang="es-MX" sz="1200" b="1"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Si </a:t>
            </a:r>
            <a:r>
              <a:rPr lang="es-ES" sz="1200" dirty="0">
                <a:latin typeface="Lucida Bright" panose="02040602050505020304" pitchFamily="18" charset="0"/>
                <a:ea typeface="Verdana" pitchFamily="34" charset="0"/>
                <a:cs typeface="Verdana" pitchFamily="34" charset="0"/>
              </a:rPr>
              <a:t>el demandante no diere contestación a la reconvención en el plazo indicado, se le tendrá por confeso en cuanto no sea contraria a derecho la petición del reconviniente, si nada probare que le favorezca.</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a:t>
            </a:r>
            <a:r>
              <a:rPr lang="es-ES" sz="1200" b="1" dirty="0">
                <a:latin typeface="Lucida Bright" panose="02040602050505020304" pitchFamily="18" charset="0"/>
                <a:ea typeface="Verdana" pitchFamily="34" charset="0"/>
                <a:cs typeface="Verdana" pitchFamily="34" charset="0"/>
              </a:rPr>
              <a:t>368</a:t>
            </a:r>
            <a:r>
              <a:rPr lang="es-ES" sz="1200" b="1"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Salvo las causas de inadmisibilidad de la reconvención, indicadas en el artículo 366, no se admitirá contra ésta la promoción de las cuestiones previas a que se refiere el artículo 346.</a:t>
            </a:r>
            <a:endParaRPr lang="es-MX" sz="1200" b="1"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369. </a:t>
            </a:r>
            <a:r>
              <a:rPr lang="es-ES" sz="1200" dirty="0">
                <a:latin typeface="Lucida Bright" panose="02040602050505020304" pitchFamily="18" charset="0"/>
                <a:ea typeface="Verdana" pitchFamily="34" charset="0"/>
                <a:cs typeface="Verdana" pitchFamily="34" charset="0"/>
              </a:rPr>
              <a:t>Contestada la reconvención, o si hubiere faltado a ello el reconvenido, continuarán en un solo procedimiento la demanda y la reconvención hasta la sentencia definitiva, la cual deberá comprender ambas cuestiones</a:t>
            </a:r>
            <a:r>
              <a:rPr lang="es-ES" sz="1200" dirty="0">
                <a:latin typeface="Lucida Bright" panose="02040602050505020304" pitchFamily="18" charset="0"/>
                <a:ea typeface="Verdana" pitchFamily="34" charset="0"/>
                <a:cs typeface="Verdana" pitchFamily="34" charset="0"/>
              </a:rPr>
              <a:t>.”</a:t>
            </a:r>
            <a:endParaRPr lang="es-MX" sz="1200" b="1" dirty="0">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15362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87488" y="1611372"/>
            <a:ext cx="9577064" cy="4431983"/>
          </a:xfrm>
          <a:prstGeom prst="rect">
            <a:avLst/>
          </a:prstGeom>
          <a:noFill/>
        </p:spPr>
        <p:txBody>
          <a:bodyPr wrap="square" rtlCol="0">
            <a:spAutoFit/>
          </a:bodyPr>
          <a:lstStyle/>
          <a:p>
            <a:pPr algn="just"/>
            <a:r>
              <a:rPr lang="es-ES" sz="1200" b="1" dirty="0">
                <a:latin typeface="Lucida Bright" panose="02040602050505020304" pitchFamily="18" charset="0"/>
                <a:ea typeface="Verdana" pitchFamily="34" charset="0"/>
                <a:cs typeface="Verdana" pitchFamily="34" charset="0"/>
              </a:rPr>
              <a:t>Artículo 370</a:t>
            </a:r>
            <a:r>
              <a:rPr lang="es-ES" sz="1200" b="1"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Los </a:t>
            </a:r>
            <a:r>
              <a:rPr lang="es-ES" sz="1200" dirty="0">
                <a:latin typeface="Lucida Bright" panose="02040602050505020304" pitchFamily="18" charset="0"/>
                <a:ea typeface="Verdana" pitchFamily="34" charset="0"/>
                <a:cs typeface="Verdana" pitchFamily="34" charset="0"/>
              </a:rPr>
              <a:t>terceros podrán intervenir, o ser llamados a la causa pendiente entre otras personas en los casos siguientes:</a:t>
            </a:r>
            <a:endParaRPr lang="es-MX" sz="1200" b="1"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1° Cuando el tercero pretenda tener un derecho preferente al del demandante, o concurrir con éste en el derecho alegado, fundándose en el mismo título; o que son suyos los bienes demandados o embargados, o sometidos a secuestro o a una prohibición de enajenar y gravar, o que tiene derecho a </a:t>
            </a:r>
            <a:r>
              <a:rPr lang="es-ES" sz="1200" dirty="0">
                <a:latin typeface="Lucida Bright" panose="02040602050505020304" pitchFamily="18" charset="0"/>
                <a:ea typeface="Verdana" pitchFamily="34" charset="0"/>
                <a:cs typeface="Verdana" pitchFamily="34" charset="0"/>
              </a:rPr>
              <a:t>ellos.</a:t>
            </a:r>
          </a:p>
          <a:p>
            <a:pPr algn="just"/>
            <a:endParaRPr lang="es-ES"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2</a:t>
            </a:r>
            <a:r>
              <a:rPr lang="es-ES" sz="1200" dirty="0">
                <a:latin typeface="Lucida Bright" panose="02040602050505020304" pitchFamily="18" charset="0"/>
                <a:ea typeface="Verdana" pitchFamily="34" charset="0"/>
                <a:cs typeface="Verdana" pitchFamily="34" charset="0"/>
              </a:rPr>
              <a:t>° Cuando practicado el embargo sobre bienes que sean propiedad de un tercero, éste se opusiere al mismo de acuerdo a lo previsto en el artículo </a:t>
            </a:r>
            <a:r>
              <a:rPr lang="es-ES" sz="1200" dirty="0">
                <a:latin typeface="Lucida Bright" panose="02040602050505020304" pitchFamily="18" charset="0"/>
                <a:ea typeface="Verdana" pitchFamily="34" charset="0"/>
                <a:cs typeface="Verdana" pitchFamily="34" charset="0"/>
              </a:rPr>
              <a:t>546.</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Si </a:t>
            </a:r>
            <a:r>
              <a:rPr lang="es-ES" sz="1200" dirty="0">
                <a:latin typeface="Lucida Bright" panose="02040602050505020304" pitchFamily="18" charset="0"/>
                <a:ea typeface="Verdana" pitchFamily="34" charset="0"/>
                <a:cs typeface="Verdana" pitchFamily="34" charset="0"/>
              </a:rPr>
              <a:t>el tercero, sólo es un poseedor precario, a nombre del ejecutado, o si sólo tiene un derecho exigible sobre la cosa embargada, podrá también hacer la oposición, a los fines previstos en el aparte único del artículo </a:t>
            </a:r>
            <a:r>
              <a:rPr lang="es-ES" sz="1200" dirty="0">
                <a:latin typeface="Lucida Bright" panose="02040602050505020304" pitchFamily="18" charset="0"/>
                <a:ea typeface="Verdana" pitchFamily="34" charset="0"/>
                <a:cs typeface="Verdana" pitchFamily="34" charset="0"/>
              </a:rPr>
              <a:t>546.</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3</a:t>
            </a:r>
            <a:r>
              <a:rPr lang="es-ES" sz="1200" dirty="0">
                <a:latin typeface="Lucida Bright" panose="02040602050505020304" pitchFamily="18" charset="0"/>
                <a:ea typeface="Verdana" pitchFamily="34" charset="0"/>
                <a:cs typeface="Verdana" pitchFamily="34" charset="0"/>
              </a:rPr>
              <a:t>° Cuando el tercero tenga un interés jurídico actual en sostener las razones de alguna de las partes y pretenda ayudarla a vencer en el </a:t>
            </a:r>
            <a:r>
              <a:rPr lang="es-ES" sz="1200" dirty="0">
                <a:latin typeface="Lucida Bright" panose="02040602050505020304" pitchFamily="18" charset="0"/>
                <a:ea typeface="Verdana" pitchFamily="34" charset="0"/>
                <a:cs typeface="Verdana" pitchFamily="34" charset="0"/>
              </a:rPr>
              <a:t>proceso.</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4</a:t>
            </a:r>
            <a:r>
              <a:rPr lang="es-ES" sz="1200" dirty="0">
                <a:latin typeface="Lucida Bright" panose="02040602050505020304" pitchFamily="18" charset="0"/>
                <a:ea typeface="Verdana" pitchFamily="34" charset="0"/>
                <a:cs typeface="Verdana" pitchFamily="34" charset="0"/>
              </a:rPr>
              <a:t>° Cuando alguna de las partes pida la intervención del tercero por ser común a éste la causa </a:t>
            </a:r>
            <a:r>
              <a:rPr lang="es-ES" sz="1200" dirty="0">
                <a:latin typeface="Lucida Bright" panose="02040602050505020304" pitchFamily="18" charset="0"/>
                <a:ea typeface="Verdana" pitchFamily="34" charset="0"/>
                <a:cs typeface="Verdana" pitchFamily="34" charset="0"/>
              </a:rPr>
              <a:t>pendiente.</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5</a:t>
            </a:r>
            <a:r>
              <a:rPr lang="es-ES" sz="1200" dirty="0">
                <a:latin typeface="Lucida Bright" panose="02040602050505020304" pitchFamily="18" charset="0"/>
                <a:ea typeface="Verdana" pitchFamily="34" charset="0"/>
                <a:cs typeface="Verdana" pitchFamily="34" charset="0"/>
              </a:rPr>
              <a:t>° Cuando alguna de las partes pretenda un derecho de saneamiento o de garantía respecto del tercero y pida su intervención en la </a:t>
            </a:r>
            <a:r>
              <a:rPr lang="es-ES" sz="1200" dirty="0">
                <a:latin typeface="Lucida Bright" panose="02040602050505020304" pitchFamily="18" charset="0"/>
                <a:ea typeface="Verdana" pitchFamily="34" charset="0"/>
                <a:cs typeface="Verdana" pitchFamily="34" charset="0"/>
              </a:rPr>
              <a:t>causa.</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6</a:t>
            </a:r>
            <a:r>
              <a:rPr lang="es-ES" sz="1200" dirty="0">
                <a:latin typeface="Lucida Bright" panose="02040602050505020304" pitchFamily="18" charset="0"/>
                <a:ea typeface="Verdana" pitchFamily="34" charset="0"/>
                <a:cs typeface="Verdana" pitchFamily="34" charset="0"/>
              </a:rPr>
              <a:t>° Para apelar de una sentencia definitiva, en los casos permitidos en el artículo 297</a:t>
            </a:r>
            <a:r>
              <a:rPr lang="es-ES" sz="1200" dirty="0">
                <a:latin typeface="Lucida Bright" panose="02040602050505020304" pitchFamily="18" charset="0"/>
                <a:ea typeface="Verdana" pitchFamily="34" charset="0"/>
                <a:cs typeface="Verdana" pitchFamily="34" charset="0"/>
              </a:rPr>
              <a:t>.”</a:t>
            </a:r>
            <a:endParaRPr lang="es-MX" sz="1200" dirty="0">
              <a:latin typeface="Lucida Bright" panose="02040602050505020304" pitchFamily="18" charset="0"/>
              <a:ea typeface="Verdana" pitchFamily="34" charset="0"/>
              <a:cs typeface="Verdana" pitchFamily="34" charset="0"/>
            </a:endParaRPr>
          </a:p>
          <a:p>
            <a:endParaRPr lang="es-MX" dirty="0"/>
          </a:p>
        </p:txBody>
      </p:sp>
      <p:sp>
        <p:nvSpPr>
          <p:cNvPr id="3" name="2 CuadroTexto"/>
          <p:cNvSpPr txBox="1"/>
          <p:nvPr/>
        </p:nvSpPr>
        <p:spPr>
          <a:xfrm>
            <a:off x="3143672" y="637381"/>
            <a:ext cx="7920880" cy="338554"/>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INTERVENCIÓN VOLUNTARIA O FORZADA DE LOS TERCEROS</a:t>
            </a:r>
            <a:endParaRPr lang="es-MX" sz="1600" b="1" dirty="0">
              <a:solidFill>
                <a:srgbClr val="FFFF00"/>
              </a:solidFill>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48152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75920" y="827739"/>
            <a:ext cx="6069160" cy="461665"/>
          </a:xfrm>
          <a:prstGeom prst="rect">
            <a:avLst/>
          </a:prstGeom>
          <a:noFill/>
        </p:spPr>
        <p:txBody>
          <a:bodyPr wrap="square" rtlCol="0">
            <a:spAutoFit/>
          </a:bodyPr>
          <a:lstStyle/>
          <a:p>
            <a:pPr algn="ctr"/>
            <a:r>
              <a:rPr lang="es-VE" sz="2400" i="1" dirty="0">
                <a:solidFill>
                  <a:srgbClr val="FFFF00"/>
                </a:solidFill>
                <a:latin typeface="Lucida Bright" panose="02040602050505020304" pitchFamily="18" charset="0"/>
                <a:ea typeface="Verdana" pitchFamily="34" charset="0"/>
                <a:cs typeface="Verdana" pitchFamily="34" charset="0"/>
              </a:rPr>
              <a:t>FASE DE INSTRUCCIÓN DE LA CAUSA</a:t>
            </a:r>
            <a:endParaRPr lang="es-MX" sz="2400" i="1" dirty="0">
              <a:solidFill>
                <a:srgbClr val="FFFF00"/>
              </a:solidFill>
              <a:latin typeface="Lucida Bright" panose="02040602050505020304" pitchFamily="18" charset="0"/>
              <a:ea typeface="Verdana" pitchFamily="34" charset="0"/>
              <a:cs typeface="Verdana" pitchFamily="34" charset="0"/>
            </a:endParaRPr>
          </a:p>
        </p:txBody>
      </p:sp>
      <p:pic>
        <p:nvPicPr>
          <p:cNvPr id="4"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50170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04727" y="637381"/>
            <a:ext cx="4401216" cy="338554"/>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LAPSO </a:t>
            </a:r>
            <a:r>
              <a:rPr lang="es-VE" sz="1600" b="1" dirty="0" smtClean="0">
                <a:solidFill>
                  <a:srgbClr val="FFFF00"/>
                </a:solidFill>
                <a:latin typeface="Lucida Bright" panose="02040602050505020304" pitchFamily="18" charset="0"/>
                <a:ea typeface="Verdana" pitchFamily="34" charset="0"/>
                <a:cs typeface="Verdana" pitchFamily="34" charset="0"/>
              </a:rPr>
              <a:t>PROBATORIO</a:t>
            </a:r>
            <a:endParaRPr lang="es-MX" sz="1600" b="1" dirty="0">
              <a:solidFill>
                <a:srgbClr val="FFFF00"/>
              </a:solidFill>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1487488" y="1488262"/>
            <a:ext cx="9018455" cy="4678204"/>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388.</a:t>
            </a:r>
            <a:r>
              <a:rPr lang="es-ES" sz="1400" dirty="0">
                <a:latin typeface="Lucida Bright" panose="02040602050505020304" pitchFamily="18" charset="0"/>
                <a:ea typeface="Verdana" pitchFamily="34" charset="0"/>
                <a:cs typeface="Verdana" pitchFamily="34" charset="0"/>
              </a:rPr>
              <a:t> </a:t>
            </a:r>
            <a:r>
              <a:rPr lang="es-ES" sz="1400" dirty="0">
                <a:latin typeface="Lucida Bright" panose="02040602050505020304" pitchFamily="18" charset="0"/>
                <a:ea typeface="Verdana" pitchFamily="34" charset="0"/>
                <a:cs typeface="Verdana" pitchFamily="34" charset="0"/>
              </a:rPr>
              <a:t>“Al </a:t>
            </a:r>
            <a:r>
              <a:rPr lang="es-ES" sz="1400" dirty="0">
                <a:latin typeface="Lucida Bright" panose="02040602050505020304" pitchFamily="18" charset="0"/>
                <a:ea typeface="Verdana" pitchFamily="34" charset="0"/>
                <a:cs typeface="Verdana" pitchFamily="34" charset="0"/>
              </a:rPr>
              <a:t>día siguiente del vencimiento del lapso del emplazamiento para la contestación de la demanda, sin haberse logrado la conciliación ni el convenimiento del demandado, quedará el juicio abierto a pruebas, sin necesidad de decreto o providencia del Juez, a menos que, por deberse decidir el asunto sin pruebas, el Juez lo declare así en el día siguiente a dicho lapso</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b="1" dirty="0">
                <a:latin typeface="Lucida Bright" panose="02040602050505020304" pitchFamily="18" charset="0"/>
                <a:ea typeface="Verdana" pitchFamily="34" charset="0"/>
                <a:cs typeface="Verdana" pitchFamily="34" charset="0"/>
              </a:rPr>
              <a:t>Artículo 389.</a:t>
            </a:r>
            <a:r>
              <a:rPr lang="es-ES" sz="1400" dirty="0">
                <a:latin typeface="Lucida Bright" panose="02040602050505020304" pitchFamily="18" charset="0"/>
                <a:ea typeface="Verdana" pitchFamily="34" charset="0"/>
                <a:cs typeface="Verdana" pitchFamily="34" charset="0"/>
              </a:rPr>
              <a:t> </a:t>
            </a:r>
            <a:r>
              <a:rPr lang="es-ES" sz="1400" dirty="0">
                <a:latin typeface="Lucida Bright" panose="02040602050505020304" pitchFamily="18" charset="0"/>
                <a:ea typeface="Verdana" pitchFamily="34" charset="0"/>
                <a:cs typeface="Verdana" pitchFamily="34" charset="0"/>
              </a:rPr>
              <a:t>“No </a:t>
            </a:r>
            <a:r>
              <a:rPr lang="es-ES" sz="1400" dirty="0">
                <a:latin typeface="Lucida Bright" panose="02040602050505020304" pitchFamily="18" charset="0"/>
                <a:ea typeface="Verdana" pitchFamily="34" charset="0"/>
                <a:cs typeface="Verdana" pitchFamily="34" charset="0"/>
              </a:rPr>
              <a:t>habrá lugar al lapso probatorio:</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1° Cuando el punto sobre el cual versare la demanda aparezca, así por ésta como por la contestación, ser de mero derecho.</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2° Cuando el demandado haya aceptado expresamente los hechos narrados en el libelo y haya contradicho solamente el derecho.</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3° Cuando las partes, de común acuerdo, convengan en ello, o bien cada una por separado pida que el asunto se decida como de mero derecho, o sólo con los elementos de prueba que obren ya en autos, o con los instrumentos que presentaren hasta informes.</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4° Cuando la ley establezca que sólo es admisible la prueba instrumental, la cual, en tal caso, deberá presentarse hasta el acto de informes</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endParaRPr lang="es-MX" dirty="0"/>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28823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663952" y="632580"/>
            <a:ext cx="5040560" cy="553998"/>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MEDIOS </a:t>
            </a:r>
            <a:r>
              <a:rPr lang="es-VE" sz="1600" b="1" dirty="0" smtClean="0">
                <a:solidFill>
                  <a:srgbClr val="FFFF00"/>
                </a:solidFill>
                <a:latin typeface="Lucida Bright" panose="02040602050505020304" pitchFamily="18" charset="0"/>
                <a:ea typeface="Verdana" pitchFamily="34" charset="0"/>
                <a:cs typeface="Verdana" pitchFamily="34" charset="0"/>
              </a:rPr>
              <a:t>DE PRUEBA</a:t>
            </a:r>
            <a:endParaRPr lang="es-VE" sz="1600" b="1" dirty="0">
              <a:solidFill>
                <a:srgbClr val="FFFF00"/>
              </a:solidFill>
              <a:latin typeface="Lucida Bright" panose="02040602050505020304" pitchFamily="18" charset="0"/>
              <a:ea typeface="Verdana" pitchFamily="34" charset="0"/>
              <a:cs typeface="Verdana" pitchFamily="34" charset="0"/>
            </a:endParaRPr>
          </a:p>
          <a:p>
            <a:pPr algn="r"/>
            <a:r>
              <a:rPr lang="es-VE" sz="1400" b="1" i="1" dirty="0">
                <a:solidFill>
                  <a:srgbClr val="FFFF00"/>
                </a:solidFill>
                <a:latin typeface="Lucida Bright" panose="02040602050505020304" pitchFamily="18" charset="0"/>
                <a:ea typeface="Verdana" pitchFamily="34" charset="0"/>
                <a:cs typeface="Verdana" pitchFamily="34" charset="0"/>
              </a:rPr>
              <a:t>Principio de libertad probatoria</a:t>
            </a:r>
            <a:endParaRPr lang="es-MX" sz="1400" b="1" i="1" dirty="0">
              <a:solidFill>
                <a:srgbClr val="FFFF00"/>
              </a:solidFill>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1487488" y="2060848"/>
            <a:ext cx="9217024" cy="2308324"/>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395.</a:t>
            </a:r>
            <a:r>
              <a:rPr lang="es-ES" sz="1400" dirty="0">
                <a:latin typeface="Lucida Bright" panose="02040602050505020304" pitchFamily="18" charset="0"/>
                <a:ea typeface="Verdana" pitchFamily="34" charset="0"/>
                <a:cs typeface="Verdana" pitchFamily="34" charset="0"/>
              </a:rPr>
              <a:t> </a:t>
            </a:r>
            <a:r>
              <a:rPr lang="es-ES" sz="1400" dirty="0">
                <a:latin typeface="Lucida Bright" panose="02040602050505020304" pitchFamily="18" charset="0"/>
                <a:ea typeface="Verdana" pitchFamily="34" charset="0"/>
                <a:cs typeface="Verdana" pitchFamily="34" charset="0"/>
              </a:rPr>
              <a:t>“Son </a:t>
            </a:r>
            <a:r>
              <a:rPr lang="es-ES" sz="1400" dirty="0">
                <a:latin typeface="Lucida Bright" panose="02040602050505020304" pitchFamily="18" charset="0"/>
                <a:ea typeface="Verdana" pitchFamily="34" charset="0"/>
                <a:cs typeface="Verdana" pitchFamily="34" charset="0"/>
              </a:rPr>
              <a:t>medios de prueba admisibles en juicio aquellos que determina el Código Civil, el presente Código y otras leyes de la República.</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Pueden también las partes valerse de cualquier otro medio de prueba no prohibido expresamente por la ley, y que consideren conducente a la demostración de sus pretensiones.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Estos medios se promoverán y evacuarán aplicando por analogía las disposiciones relativas a los medios de pruebas semejantes contemplados en el Código Civil, y en su defecto, en la forma que señale el Juez</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endParaRPr lang="es-MX" dirty="0"/>
          </a:p>
        </p:txBody>
      </p:sp>
      <p:sp>
        <p:nvSpPr>
          <p:cNvPr id="4" name="3 CuadroTexto"/>
          <p:cNvSpPr txBox="1"/>
          <p:nvPr/>
        </p:nvSpPr>
        <p:spPr>
          <a:xfrm>
            <a:off x="1487488" y="4185662"/>
            <a:ext cx="9217024" cy="1954381"/>
          </a:xfrm>
          <a:prstGeom prst="rect">
            <a:avLst/>
          </a:prstGeom>
          <a:noFill/>
        </p:spPr>
        <p:txBody>
          <a:bodyPr wrap="square" rtlCol="0">
            <a:spAutoFit/>
          </a:bodyPr>
          <a:lstStyle/>
          <a:p>
            <a:pPr algn="just"/>
            <a:r>
              <a:rPr lang="es-VE" sz="1100" b="1" dirty="0">
                <a:solidFill>
                  <a:srgbClr val="FFFF00"/>
                </a:solidFill>
              </a:rPr>
              <a:t>COMENTARIO: </a:t>
            </a:r>
            <a:r>
              <a:rPr lang="es-VE" sz="1100" dirty="0">
                <a:solidFill>
                  <a:srgbClr val="FFFF00"/>
                </a:solidFill>
              </a:rPr>
              <a:t>Resulta importante </a:t>
            </a:r>
            <a:r>
              <a:rPr lang="es-VE" sz="1100" dirty="0">
                <a:solidFill>
                  <a:srgbClr val="FFFF00"/>
                </a:solidFill>
              </a:rPr>
              <a:t>destacar, que el legislador en el artículo 395 del Código de Procedimiento Civil, señala que los medios de pruebas no regulados se promoverán y evacuarán aplicando por analogía las disposiciones relativas de los medios de pruebas semejantes contemplados en el Código Civil, lo cual delimita la aplicación de la analogía a los medios de pruebas contenidos en la ley sustantiva civil, pero consideramos que esa analogía no se debe limitar al código sustantivo, siendo perfectamente aplicable la analogía con otras leyes de la República, más novedosas y actualizadas que regulen medios probatorios semejantes, pues el Código Civil Venezolano data del año de 1986, y en los actuales momentos existen medios probatorios técnicos y computarizados que no fueron previstos por el legislador de 1986, como es el caso del novedoso Decreto con Rango y Fuerza de Ley de Mensajes de Datos y Firmas Electrónicas.</a:t>
            </a:r>
            <a:endParaRPr lang="es-MX" sz="1100" u="sng" dirty="0">
              <a:solidFill>
                <a:srgbClr val="FFFF00"/>
              </a:solidFill>
            </a:endParaRPr>
          </a:p>
          <a:p>
            <a:pPr algn="just"/>
            <a:r>
              <a:rPr lang="es-VE" sz="1100" dirty="0">
                <a:solidFill>
                  <a:srgbClr val="FFFF00"/>
                </a:solidFill>
              </a:rPr>
              <a:t> </a:t>
            </a:r>
            <a:endParaRPr lang="es-MX" sz="1100" u="sng" dirty="0">
              <a:solidFill>
                <a:srgbClr val="FFFF00"/>
              </a:solidFill>
            </a:endParaRPr>
          </a:p>
          <a:p>
            <a:pPr algn="just"/>
            <a:r>
              <a:rPr lang="es-VE" sz="1100" dirty="0">
                <a:solidFill>
                  <a:srgbClr val="FFFF00"/>
                </a:solidFill>
              </a:rPr>
              <a:t>Por </a:t>
            </a:r>
            <a:r>
              <a:rPr lang="es-VE" sz="1100" dirty="0">
                <a:solidFill>
                  <a:srgbClr val="FFFF00"/>
                </a:solidFill>
              </a:rPr>
              <a:t>tal motivo, autores como </a:t>
            </a:r>
            <a:r>
              <a:rPr lang="es-VE" sz="1100" b="1" dirty="0">
                <a:solidFill>
                  <a:srgbClr val="FFFF00"/>
                </a:solidFill>
              </a:rPr>
              <a:t>HUMBERTO III BELLO TABARES</a:t>
            </a:r>
            <a:r>
              <a:rPr lang="es-VE" sz="1100" dirty="0">
                <a:solidFill>
                  <a:srgbClr val="FFFF00"/>
                </a:solidFill>
              </a:rPr>
              <a:t>, sostienen en mantener el criterio que la analogía para promover y evacuar los medios de pruebas libres o no regulados, no se limita a los medios probatorios contenidos en el Código Civil, ello a propósito del contenido de los artículos 26 y 257 Constitucionales</a:t>
            </a:r>
            <a:r>
              <a:rPr lang="es-VE" sz="1100" dirty="0">
                <a:solidFill>
                  <a:srgbClr val="FFFF00"/>
                </a:solidFill>
              </a:rPr>
              <a:t>.</a:t>
            </a:r>
            <a:endParaRPr lang="es-MX" sz="1100" u="sng" dirty="0">
              <a:solidFill>
                <a:srgbClr val="FFFF00"/>
              </a:solidFill>
            </a:endParaRPr>
          </a:p>
        </p:txBody>
      </p:sp>
      <p:pic>
        <p:nvPicPr>
          <p:cNvPr id="6"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4098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19536" y="2420888"/>
            <a:ext cx="3168352" cy="2151112"/>
          </a:xfrm>
        </p:spPr>
        <p:txBody>
          <a:bodyPr>
            <a:normAutofit/>
          </a:bodyPr>
          <a:lstStyle/>
          <a:p>
            <a:pPr algn="r"/>
            <a:r>
              <a:rPr lang="es-VE" sz="2400" i="1" dirty="0">
                <a:solidFill>
                  <a:srgbClr val="FF0000"/>
                </a:solidFill>
                <a:effectLst/>
                <a:latin typeface="Lucida Bright" panose="02040602050505020304" pitchFamily="18" charset="0"/>
                <a:ea typeface="Verdana" pitchFamily="34" charset="0"/>
                <a:cs typeface="Verdana" pitchFamily="34" charset="0"/>
              </a:rPr>
              <a:t>PROCEDIMIENTO </a:t>
            </a:r>
            <a:br>
              <a:rPr lang="es-VE" sz="2400" i="1" dirty="0">
                <a:solidFill>
                  <a:srgbClr val="FF0000"/>
                </a:solidFill>
                <a:effectLst/>
                <a:latin typeface="Lucida Bright" panose="02040602050505020304" pitchFamily="18" charset="0"/>
                <a:ea typeface="Verdana" pitchFamily="34" charset="0"/>
                <a:cs typeface="Verdana" pitchFamily="34" charset="0"/>
              </a:rPr>
            </a:br>
            <a:r>
              <a:rPr lang="es-VE" sz="2400" i="1" dirty="0">
                <a:solidFill>
                  <a:srgbClr val="FF0000"/>
                </a:solidFill>
                <a:effectLst/>
                <a:latin typeface="Lucida Bright" panose="02040602050505020304" pitchFamily="18" charset="0"/>
                <a:ea typeface="Verdana" pitchFamily="34" charset="0"/>
                <a:cs typeface="Verdana" pitchFamily="34" charset="0"/>
              </a:rPr>
              <a:t>DE </a:t>
            </a:r>
            <a:br>
              <a:rPr lang="es-VE" sz="2400" i="1" dirty="0">
                <a:solidFill>
                  <a:srgbClr val="FF0000"/>
                </a:solidFill>
                <a:effectLst/>
                <a:latin typeface="Lucida Bright" panose="02040602050505020304" pitchFamily="18" charset="0"/>
                <a:ea typeface="Verdana" pitchFamily="34" charset="0"/>
                <a:cs typeface="Verdana" pitchFamily="34" charset="0"/>
              </a:rPr>
            </a:br>
            <a:r>
              <a:rPr lang="es-VE" sz="2400" i="1" dirty="0">
                <a:solidFill>
                  <a:srgbClr val="FF0000"/>
                </a:solidFill>
                <a:effectLst/>
                <a:latin typeface="Lucida Bright" panose="02040602050505020304" pitchFamily="18" charset="0"/>
                <a:ea typeface="Verdana" pitchFamily="34" charset="0"/>
                <a:cs typeface="Verdana" pitchFamily="34" charset="0"/>
              </a:rPr>
              <a:t>PRIMERA </a:t>
            </a:r>
            <a:br>
              <a:rPr lang="es-VE" sz="2400" i="1" dirty="0">
                <a:solidFill>
                  <a:srgbClr val="FF0000"/>
                </a:solidFill>
                <a:effectLst/>
                <a:latin typeface="Lucida Bright" panose="02040602050505020304" pitchFamily="18" charset="0"/>
                <a:ea typeface="Verdana" pitchFamily="34" charset="0"/>
                <a:cs typeface="Verdana" pitchFamily="34" charset="0"/>
              </a:rPr>
            </a:br>
            <a:r>
              <a:rPr lang="es-VE" sz="2400" i="1" dirty="0">
                <a:solidFill>
                  <a:srgbClr val="FF0000"/>
                </a:solidFill>
                <a:effectLst/>
                <a:latin typeface="Lucida Bright" panose="02040602050505020304" pitchFamily="18" charset="0"/>
                <a:ea typeface="Verdana" pitchFamily="34" charset="0"/>
                <a:cs typeface="Verdana" pitchFamily="34" charset="0"/>
              </a:rPr>
              <a:t>INSTANCIA</a:t>
            </a:r>
            <a:endParaRPr lang="es-MX" sz="2400" i="1" dirty="0">
              <a:solidFill>
                <a:srgbClr val="FF0000"/>
              </a:solidFill>
              <a:effectLst/>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32748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791744" y="850900"/>
            <a:ext cx="6570730" cy="338554"/>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FASE </a:t>
            </a:r>
            <a:r>
              <a:rPr lang="es-VE" sz="1600" b="1" dirty="0" smtClean="0">
                <a:solidFill>
                  <a:srgbClr val="FFFF00"/>
                </a:solidFill>
                <a:latin typeface="Lucida Bright" panose="02040602050505020304" pitchFamily="18" charset="0"/>
                <a:ea typeface="Verdana" pitchFamily="34" charset="0"/>
                <a:cs typeface="Verdana" pitchFamily="34" charset="0"/>
              </a:rPr>
              <a:t>DE </a:t>
            </a:r>
            <a:r>
              <a:rPr lang="es-VE" sz="1600" b="1" dirty="0">
                <a:solidFill>
                  <a:srgbClr val="FFFF00"/>
                </a:solidFill>
                <a:latin typeface="Lucida Bright" panose="02040602050505020304" pitchFamily="18" charset="0"/>
                <a:ea typeface="Verdana" pitchFamily="34" charset="0"/>
                <a:cs typeface="Verdana" pitchFamily="34" charset="0"/>
              </a:rPr>
              <a:t>PROMOCIÓN </a:t>
            </a:r>
            <a:r>
              <a:rPr lang="es-VE" sz="1600" b="1" dirty="0" smtClean="0">
                <a:solidFill>
                  <a:srgbClr val="FFFF00"/>
                </a:solidFill>
                <a:latin typeface="Lucida Bright" panose="02040602050505020304" pitchFamily="18" charset="0"/>
                <a:ea typeface="Verdana" pitchFamily="34" charset="0"/>
                <a:cs typeface="Verdana" pitchFamily="34" charset="0"/>
              </a:rPr>
              <a:t>DE PRUEBAS</a:t>
            </a:r>
            <a:endParaRPr lang="es-MX" sz="1600" b="1" dirty="0">
              <a:solidFill>
                <a:srgbClr val="FFFF00"/>
              </a:solidFill>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1487488" y="2348880"/>
            <a:ext cx="3636404" cy="2308324"/>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396.</a:t>
            </a:r>
            <a:r>
              <a:rPr lang="es-ES" sz="1400" dirty="0">
                <a:latin typeface="Lucida Bright" panose="02040602050505020304" pitchFamily="18" charset="0"/>
                <a:ea typeface="Verdana" pitchFamily="34" charset="0"/>
                <a:cs typeface="Verdana" pitchFamily="34" charset="0"/>
              </a:rPr>
              <a:t> </a:t>
            </a:r>
            <a:r>
              <a:rPr lang="es-ES" sz="1400" dirty="0">
                <a:latin typeface="Lucida Bright" panose="02040602050505020304" pitchFamily="18" charset="0"/>
                <a:ea typeface="Verdana" pitchFamily="34" charset="0"/>
                <a:cs typeface="Verdana" pitchFamily="34" charset="0"/>
              </a:rPr>
              <a:t>“Dentro </a:t>
            </a:r>
            <a:r>
              <a:rPr lang="es-ES" sz="1400" dirty="0">
                <a:latin typeface="Lucida Bright" panose="02040602050505020304" pitchFamily="18" charset="0"/>
                <a:ea typeface="Verdana" pitchFamily="34" charset="0"/>
                <a:cs typeface="Verdana" pitchFamily="34" charset="0"/>
              </a:rPr>
              <a:t>de los primeros quince días del lapso probatorio deberán las partes promover todas las pruebas de que quieran valerse, salvo disposición especial de la Ley. Pueden sin embargo, las partes, de común acuerdo, en cualquier estado y grado de la causa, hacer evacuar cualquier clase de prueba en que tengan interés</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endParaRPr lang="es-MX" dirty="0"/>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57063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75720" y="637381"/>
            <a:ext cx="6984776" cy="584775"/>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FASE </a:t>
            </a:r>
            <a:r>
              <a:rPr lang="es-VE" sz="1600" b="1" dirty="0" smtClean="0">
                <a:solidFill>
                  <a:srgbClr val="FFFF00"/>
                </a:solidFill>
                <a:latin typeface="Lucida Bright" panose="02040602050505020304" pitchFamily="18" charset="0"/>
                <a:ea typeface="Verdana" pitchFamily="34" charset="0"/>
                <a:cs typeface="Verdana" pitchFamily="34" charset="0"/>
              </a:rPr>
              <a:t>DE CONVENIMIENTO </a:t>
            </a:r>
            <a:r>
              <a:rPr lang="es-VE" sz="1600" b="1" dirty="0">
                <a:solidFill>
                  <a:srgbClr val="FFFF00"/>
                </a:solidFill>
                <a:latin typeface="Lucida Bright" panose="02040602050505020304" pitchFamily="18" charset="0"/>
                <a:ea typeface="Verdana" pitchFamily="34" charset="0"/>
                <a:cs typeface="Verdana" pitchFamily="34" charset="0"/>
              </a:rPr>
              <a:t>U OPOSICIÓN </a:t>
            </a:r>
          </a:p>
          <a:p>
            <a:pPr algn="r"/>
            <a:r>
              <a:rPr lang="es-VE" sz="1600" b="1" dirty="0">
                <a:solidFill>
                  <a:srgbClr val="FFFF00"/>
                </a:solidFill>
                <a:latin typeface="Lucida Bright" panose="02040602050505020304" pitchFamily="18" charset="0"/>
                <a:ea typeface="Verdana" pitchFamily="34" charset="0"/>
                <a:cs typeface="Verdana" pitchFamily="34" charset="0"/>
              </a:rPr>
              <a:t>DE</a:t>
            </a:r>
            <a:r>
              <a:rPr lang="es-VE" sz="1600" b="1" dirty="0">
                <a:solidFill>
                  <a:srgbClr val="FFFF00"/>
                </a:solidFill>
                <a:latin typeface="Lucida Bright" panose="02040602050505020304" pitchFamily="18" charset="0"/>
                <a:ea typeface="Verdana" pitchFamily="34" charset="0"/>
                <a:cs typeface="Verdana" pitchFamily="34" charset="0"/>
              </a:rPr>
              <a:t> </a:t>
            </a:r>
            <a:r>
              <a:rPr lang="es-VE" sz="1600" b="1" dirty="0">
                <a:solidFill>
                  <a:srgbClr val="FFFF00"/>
                </a:solidFill>
                <a:latin typeface="Lucida Bright" panose="02040602050505020304" pitchFamily="18" charset="0"/>
                <a:ea typeface="Verdana" pitchFamily="34" charset="0"/>
                <a:cs typeface="Verdana" pitchFamily="34" charset="0"/>
              </a:rPr>
              <a:t>PRUEBAS LAS PRUEBAS PROMOVIDAS</a:t>
            </a:r>
            <a:endParaRPr lang="es-MX" sz="1600" b="1" dirty="0">
              <a:solidFill>
                <a:srgbClr val="FFFF00"/>
              </a:solidFill>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1487488" y="2276872"/>
            <a:ext cx="9073008" cy="2092881"/>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397.</a:t>
            </a:r>
            <a:r>
              <a:rPr lang="es-ES" sz="1400" dirty="0">
                <a:latin typeface="Lucida Bright" panose="02040602050505020304" pitchFamily="18" charset="0"/>
                <a:ea typeface="Verdana" pitchFamily="34" charset="0"/>
                <a:cs typeface="Verdana" pitchFamily="34" charset="0"/>
              </a:rPr>
              <a:t> </a:t>
            </a:r>
            <a:r>
              <a:rPr lang="es-ES" sz="1400" dirty="0">
                <a:latin typeface="Lucida Bright" panose="02040602050505020304" pitchFamily="18" charset="0"/>
                <a:ea typeface="Verdana" pitchFamily="34" charset="0"/>
                <a:cs typeface="Verdana" pitchFamily="34" charset="0"/>
              </a:rPr>
              <a:t>“Dentro </a:t>
            </a:r>
            <a:r>
              <a:rPr lang="es-ES" sz="1400" dirty="0">
                <a:latin typeface="Lucida Bright" panose="02040602050505020304" pitchFamily="18" charset="0"/>
                <a:ea typeface="Verdana" pitchFamily="34" charset="0"/>
                <a:cs typeface="Verdana" pitchFamily="34" charset="0"/>
              </a:rPr>
              <a:t>de los tres días siguientes al término de la promoción, cada parte deberá expresar si conviene en alguno o algunos de los hechos que trata de probar la contraparte, determinándolos con claridad, a fin de que el Juez pueda fijar con precisión los hechos en que estén de acuerdo, los cuales no serán objeto de prueba. Si alguna de las partes no llenare dicha formalidad en el término fijado, se considerarán contradichos los hechos.</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Pueden también las partes, dentro del lapso mencionado, oponerse a la admisión de las pruebas de la contraparte que aparezcan manifiestamente ilegales o impertinentes</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endParaRPr lang="es-MX" dirty="0"/>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47102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487488" y="2266414"/>
            <a:ext cx="9126760" cy="3323987"/>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398.</a:t>
            </a:r>
            <a:r>
              <a:rPr lang="es-ES" sz="1400" dirty="0">
                <a:latin typeface="Lucida Bright" panose="02040602050505020304" pitchFamily="18" charset="0"/>
                <a:ea typeface="Verdana" pitchFamily="34" charset="0"/>
                <a:cs typeface="Verdana" pitchFamily="34" charset="0"/>
              </a:rPr>
              <a:t> </a:t>
            </a:r>
            <a:r>
              <a:rPr lang="es-ES" sz="1400" dirty="0">
                <a:latin typeface="Lucida Bright" panose="02040602050505020304" pitchFamily="18" charset="0"/>
                <a:ea typeface="Verdana" pitchFamily="34" charset="0"/>
                <a:cs typeface="Verdana" pitchFamily="34" charset="0"/>
              </a:rPr>
              <a:t>“Dentro </a:t>
            </a:r>
            <a:r>
              <a:rPr lang="es-ES" sz="1400" dirty="0">
                <a:latin typeface="Lucida Bright" panose="02040602050505020304" pitchFamily="18" charset="0"/>
                <a:ea typeface="Verdana" pitchFamily="34" charset="0"/>
                <a:cs typeface="Verdana" pitchFamily="34" charset="0"/>
              </a:rPr>
              <a:t>de los tres días siguientes al vencimiento del término fijado en el artículo anterior, el Juez providenciará los escritos de pruebas, admitiendo las que sean legales y procedentes y desechando las que aparezcan manifiestamente ilegales o impertinentes. En el mismo auto, el Juez ordenará que se omita toda declaración o prueba sobre aquellos hechos en que aparezcan claramente convenidas las partes</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pPr algn="just"/>
            <a:endParaRPr lang="es-MX" sz="1400" b="1" dirty="0">
              <a:latin typeface="Lucida Bright" panose="02040602050505020304" pitchFamily="18" charset="0"/>
              <a:ea typeface="Verdana" pitchFamily="34" charset="0"/>
              <a:cs typeface="Verdana" pitchFamily="34" charset="0"/>
            </a:endParaRPr>
          </a:p>
          <a:p>
            <a:pPr algn="just"/>
            <a:endParaRPr lang="es-MX" sz="1400" b="1" dirty="0">
              <a:latin typeface="Lucida Bright" panose="02040602050505020304" pitchFamily="18" charset="0"/>
              <a:ea typeface="Verdana" pitchFamily="34" charset="0"/>
              <a:cs typeface="Verdana" pitchFamily="34" charset="0"/>
            </a:endParaRPr>
          </a:p>
          <a:p>
            <a:pPr algn="just"/>
            <a:r>
              <a:rPr lang="es-ES" sz="1400" b="1" dirty="0">
                <a:latin typeface="Lucida Bright" panose="02040602050505020304" pitchFamily="18" charset="0"/>
                <a:ea typeface="Verdana" pitchFamily="34" charset="0"/>
                <a:cs typeface="Verdana" pitchFamily="34" charset="0"/>
              </a:rPr>
              <a:t>Artículo </a:t>
            </a:r>
            <a:r>
              <a:rPr lang="es-ES" sz="1400" b="1" dirty="0">
                <a:latin typeface="Lucida Bright" panose="02040602050505020304" pitchFamily="18" charset="0"/>
                <a:ea typeface="Verdana" pitchFamily="34" charset="0"/>
                <a:cs typeface="Verdana" pitchFamily="34" charset="0"/>
              </a:rPr>
              <a:t>399.</a:t>
            </a:r>
            <a:r>
              <a:rPr lang="es-ES" sz="1400" dirty="0">
                <a:latin typeface="Lucida Bright" panose="02040602050505020304" pitchFamily="18" charset="0"/>
                <a:ea typeface="Verdana" pitchFamily="34" charset="0"/>
                <a:cs typeface="Verdana" pitchFamily="34" charset="0"/>
              </a:rPr>
              <a:t> </a:t>
            </a:r>
            <a:r>
              <a:rPr lang="es-ES" sz="1400" dirty="0">
                <a:latin typeface="Lucida Bright" panose="02040602050505020304" pitchFamily="18" charset="0"/>
                <a:ea typeface="Verdana" pitchFamily="34" charset="0"/>
                <a:cs typeface="Verdana" pitchFamily="34" charset="0"/>
              </a:rPr>
              <a:t>“Si </a:t>
            </a:r>
            <a:r>
              <a:rPr lang="es-ES" sz="1400" dirty="0">
                <a:latin typeface="Lucida Bright" panose="02040602050505020304" pitchFamily="18" charset="0"/>
                <a:ea typeface="Verdana" pitchFamily="34" charset="0"/>
                <a:cs typeface="Verdana" pitchFamily="34" charset="0"/>
              </a:rPr>
              <a:t>el Juez no providenciare los escritos de prueba en el término que se le señala en el artículo anterior, incurrirá en una multa disciplinaria de quinientos a mil quinientos bolívares, que le impondrá el Superior de acuerdo con el artículo 27; y si no hubiere oposición de las partes a la admisión, éstas tendrán derecho a que se proceda a la evacuación de las pruebas, aun sin providencia de admisión.</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Si hubiere oposición sobre la admisión de alguna prueba, no se procederá a evacuar ésta sin la correspondiente providencia</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p:txBody>
      </p:sp>
      <p:sp>
        <p:nvSpPr>
          <p:cNvPr id="5" name="4 Rectángulo"/>
          <p:cNvSpPr/>
          <p:nvPr/>
        </p:nvSpPr>
        <p:spPr>
          <a:xfrm>
            <a:off x="4727848" y="850900"/>
            <a:ext cx="5886400" cy="338554"/>
          </a:xfrm>
          <a:prstGeom prst="rect">
            <a:avLst/>
          </a:prstGeom>
        </p:spPr>
        <p:txBody>
          <a:bodyPr wrap="square">
            <a:spAutoFit/>
          </a:bodyPr>
          <a:lstStyle/>
          <a:p>
            <a:pPr lvl="0" algn="r"/>
            <a:r>
              <a:rPr lang="es-VE" sz="1600" b="1" dirty="0">
                <a:solidFill>
                  <a:srgbClr val="FFFF00"/>
                </a:solidFill>
                <a:latin typeface="Lucida Bright" panose="02040602050505020304" pitchFamily="18" charset="0"/>
                <a:ea typeface="Verdana" pitchFamily="34" charset="0"/>
                <a:cs typeface="Verdana" pitchFamily="34" charset="0"/>
              </a:rPr>
              <a:t>FASE </a:t>
            </a:r>
            <a:r>
              <a:rPr lang="es-VE" sz="1600" b="1" dirty="0" smtClean="0">
                <a:solidFill>
                  <a:srgbClr val="FFFF00"/>
                </a:solidFill>
                <a:latin typeface="Lucida Bright" panose="02040602050505020304" pitchFamily="18" charset="0"/>
                <a:ea typeface="Verdana" pitchFamily="34" charset="0"/>
                <a:cs typeface="Verdana" pitchFamily="34" charset="0"/>
              </a:rPr>
              <a:t>DE ADMISIÓN DE PRUEBAS</a:t>
            </a:r>
            <a:endParaRPr lang="es-MX" sz="1600" b="1" dirty="0">
              <a:solidFill>
                <a:srgbClr val="FFFF00"/>
              </a:solidFill>
              <a:latin typeface="Lucida Bright" panose="02040602050505020304" pitchFamily="18" charset="0"/>
              <a:ea typeface="Verdana" pitchFamily="34" charset="0"/>
              <a:cs typeface="Verdana" pitchFamily="34" charset="0"/>
            </a:endParaRPr>
          </a:p>
        </p:txBody>
      </p:sp>
      <p:pic>
        <p:nvPicPr>
          <p:cNvPr id="6"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75041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87488" y="1967929"/>
            <a:ext cx="9001000" cy="4247317"/>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400.</a:t>
            </a:r>
            <a:r>
              <a:rPr lang="es-ES" sz="1400" dirty="0">
                <a:latin typeface="Lucida Bright" panose="02040602050505020304" pitchFamily="18" charset="0"/>
                <a:ea typeface="Verdana" pitchFamily="34" charset="0"/>
                <a:cs typeface="Verdana" pitchFamily="34" charset="0"/>
              </a:rPr>
              <a:t> Admitidas las pruebas, o dadas por admitidas conforme a los artículos precedentes, comenzarán a computarse los treinta días destinados a la evacuación; pero si hubieren de practicarse algunas mediante comisión dada a otro tribunal, se hará el cómputo del lapso de evacuación del siguiente modo:</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1° Si las pruebas hubieren de practicarse en el lugar del juicio, se contarán primero los días transcurridos en el Tribunal después del auto de admisión hasta la salida del despacho para el Juez comisionado exclusive, y lo que falta del lapso, por los días que transcurran en el Tribunal comisionado, a partir del día siguiente al recibo de la comisión.</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2° Si las pruebas hubieren de evacuarse fuera del lugar del juicio, se contarán a partir del auto de admisión: primero el término de la distancia concedido para la ida; a continuación, los días del lapso de evacuación que transcurran en el Tribunal comisionado, a partir del día siguiente al vencimiento del término de la distancia, de lo cual dejará constancia el comisionado; y finalmente, el término de la distancia de vuelta. No se entregarán en ningún caso a las partes interesadas los despachos de pruebas para los jueces comisionados. Si las comisiones no fueren libradas por falta de gestión del interesado, el lapso de evacuación se computará por los días que transcurran en el Tribunal de la causa.</a:t>
            </a:r>
            <a:endParaRPr lang="es-MX" sz="1400" dirty="0">
              <a:latin typeface="Lucida Bright" panose="02040602050505020304" pitchFamily="18" charset="0"/>
              <a:ea typeface="Verdana" pitchFamily="34" charset="0"/>
              <a:cs typeface="Verdana" pitchFamily="34" charset="0"/>
            </a:endParaRPr>
          </a:p>
          <a:p>
            <a:endParaRPr lang="es-MX" dirty="0"/>
          </a:p>
        </p:txBody>
      </p:sp>
      <p:sp>
        <p:nvSpPr>
          <p:cNvPr id="3" name="2 CuadroTexto"/>
          <p:cNvSpPr txBox="1"/>
          <p:nvPr/>
        </p:nvSpPr>
        <p:spPr>
          <a:xfrm>
            <a:off x="5087888" y="850900"/>
            <a:ext cx="5400600" cy="338554"/>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FASE </a:t>
            </a:r>
            <a:r>
              <a:rPr lang="es-VE" sz="1600" b="1" dirty="0" smtClean="0">
                <a:solidFill>
                  <a:srgbClr val="FFFF00"/>
                </a:solidFill>
                <a:latin typeface="Lucida Bright" panose="02040602050505020304" pitchFamily="18" charset="0"/>
                <a:ea typeface="Verdana" pitchFamily="34" charset="0"/>
                <a:cs typeface="Verdana" pitchFamily="34" charset="0"/>
              </a:rPr>
              <a:t>DE EVACUACIÓN DE PRUEBAS</a:t>
            </a:r>
            <a:endParaRPr lang="es-MX" sz="1600" b="1" dirty="0">
              <a:solidFill>
                <a:srgbClr val="FFFF00"/>
              </a:solidFill>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79143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735960" y="857796"/>
            <a:ext cx="4680521" cy="338554"/>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RECURSO </a:t>
            </a:r>
            <a:r>
              <a:rPr lang="es-VE" sz="1600" b="1" dirty="0" smtClean="0">
                <a:solidFill>
                  <a:srgbClr val="FFFF00"/>
                </a:solidFill>
                <a:latin typeface="Lucida Bright" panose="02040602050505020304" pitchFamily="18" charset="0"/>
                <a:ea typeface="Verdana" pitchFamily="34" charset="0"/>
                <a:cs typeface="Verdana" pitchFamily="34" charset="0"/>
              </a:rPr>
              <a:t>PROCESAL DE APELACIÓN</a:t>
            </a:r>
            <a:endParaRPr lang="es-MX" sz="1600" b="1" dirty="0">
              <a:solidFill>
                <a:srgbClr val="FFFF00"/>
              </a:solidFill>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1489043" y="2204864"/>
            <a:ext cx="3636404" cy="3170099"/>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402.</a:t>
            </a:r>
            <a:r>
              <a:rPr lang="es-ES" sz="1400" dirty="0">
                <a:latin typeface="Lucida Bright" panose="02040602050505020304" pitchFamily="18" charset="0"/>
                <a:ea typeface="Verdana" pitchFamily="34" charset="0"/>
                <a:cs typeface="Verdana" pitchFamily="34" charset="0"/>
              </a:rPr>
              <a:t> </a:t>
            </a:r>
            <a:r>
              <a:rPr lang="es-ES" sz="1400" dirty="0">
                <a:latin typeface="Lucida Bright" panose="02040602050505020304" pitchFamily="18" charset="0"/>
                <a:ea typeface="Verdana" pitchFamily="34" charset="0"/>
                <a:cs typeface="Verdana" pitchFamily="34" charset="0"/>
              </a:rPr>
              <a:t>“De </a:t>
            </a:r>
            <a:r>
              <a:rPr lang="es-ES" sz="1400" dirty="0">
                <a:latin typeface="Lucida Bright" panose="02040602050505020304" pitchFamily="18" charset="0"/>
                <a:ea typeface="Verdana" pitchFamily="34" charset="0"/>
                <a:cs typeface="Verdana" pitchFamily="34" charset="0"/>
              </a:rPr>
              <a:t>la negativa y de la admisión de alguna prueba habrá lugar a apelación y ésta será oída en ambos casos en el solo efecto devolutivo.</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Si la prueba negada fuera admitida por el Superior, el Tribunal de la causa fijará un plazo para su evacuación y concluido éste, se procederá como se indica en el artículo 511. Si la prueba fuere negada por el Superior, no se apreciará en la sentencia la prueba si hubiere sido evacuada</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endParaRPr lang="es-MX" dirty="0"/>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06167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791744" y="850900"/>
            <a:ext cx="6696744" cy="338554"/>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AUTO </a:t>
            </a:r>
            <a:r>
              <a:rPr lang="es-VE" sz="1600" b="1" dirty="0" smtClean="0">
                <a:solidFill>
                  <a:srgbClr val="FFFF00"/>
                </a:solidFill>
                <a:latin typeface="Lucida Bright" panose="02040602050505020304" pitchFamily="18" charset="0"/>
                <a:ea typeface="Verdana" pitchFamily="34" charset="0"/>
                <a:cs typeface="Verdana" pitchFamily="34" charset="0"/>
              </a:rPr>
              <a:t>PARA MEJOR PROVEER</a:t>
            </a:r>
            <a:endParaRPr lang="es-MX" sz="1600" b="1" dirty="0">
              <a:solidFill>
                <a:srgbClr val="FFFF00"/>
              </a:solidFill>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1487488" y="1744356"/>
            <a:ext cx="9001000" cy="3970318"/>
          </a:xfrm>
          <a:prstGeom prst="rect">
            <a:avLst/>
          </a:prstGeom>
          <a:noFill/>
        </p:spPr>
        <p:txBody>
          <a:bodyPr wrap="square" rtlCol="0">
            <a:spAutoFit/>
          </a:bodyPr>
          <a:lstStyle/>
          <a:p>
            <a:pPr algn="just"/>
            <a:r>
              <a:rPr lang="es-ES" sz="1200" b="1" dirty="0">
                <a:latin typeface="Lucida Bright" panose="02040602050505020304" pitchFamily="18" charset="0"/>
                <a:ea typeface="Verdana" pitchFamily="34" charset="0"/>
                <a:cs typeface="Verdana" pitchFamily="34" charset="0"/>
              </a:rPr>
              <a:t>Artículo 401.</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“Concluido </a:t>
            </a:r>
            <a:r>
              <a:rPr lang="es-ES" sz="1200" dirty="0">
                <a:latin typeface="Lucida Bright" panose="02040602050505020304" pitchFamily="18" charset="0"/>
                <a:ea typeface="Verdana" pitchFamily="34" charset="0"/>
                <a:cs typeface="Verdana" pitchFamily="34" charset="0"/>
              </a:rPr>
              <a:t>el lapso probatorio, el Juez podrá de oficio ordenar la práctica de las siguientes diligencias:</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1° Hacer comparecer a cualquiera de los litigantes para interrogarlos libremente, sin juramento, sobre algún hecho que aparezca dudoso u </a:t>
            </a:r>
            <a:r>
              <a:rPr lang="es-ES" sz="1200" dirty="0">
                <a:latin typeface="Lucida Bright" panose="02040602050505020304" pitchFamily="18" charset="0"/>
                <a:ea typeface="Verdana" pitchFamily="34" charset="0"/>
                <a:cs typeface="Verdana" pitchFamily="34" charset="0"/>
              </a:rPr>
              <a:t>obscuro.</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2</a:t>
            </a:r>
            <a:r>
              <a:rPr lang="es-ES" sz="1200" dirty="0">
                <a:latin typeface="Lucida Bright" panose="02040602050505020304" pitchFamily="18" charset="0"/>
                <a:ea typeface="Verdana" pitchFamily="34" charset="0"/>
                <a:cs typeface="Verdana" pitchFamily="34" charset="0"/>
              </a:rPr>
              <a:t>° Exigir la presentación de algún instrumento de cuya existencia haya algún dato en el proceso y que se juzgue </a:t>
            </a:r>
            <a:r>
              <a:rPr lang="es-ES" sz="1200" dirty="0">
                <a:latin typeface="Lucida Bright" panose="02040602050505020304" pitchFamily="18" charset="0"/>
                <a:ea typeface="Verdana" pitchFamily="34" charset="0"/>
                <a:cs typeface="Verdana" pitchFamily="34" charset="0"/>
              </a:rPr>
              <a:t>necesario.</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3</a:t>
            </a:r>
            <a:r>
              <a:rPr lang="es-ES" sz="1200" dirty="0">
                <a:latin typeface="Lucida Bright" panose="02040602050505020304" pitchFamily="18" charset="0"/>
                <a:ea typeface="Verdana" pitchFamily="34" charset="0"/>
                <a:cs typeface="Verdana" pitchFamily="34" charset="0"/>
              </a:rPr>
              <a:t>° La comparecencia de algún testigo que habiendo sido promovido por alguna de las partes, sin embargo, no rindió oportunamente su declaración, o la de cualquier otro que sin haber sido promovido por las partes, aparezca mencionado en alguna prueba o en cualquier acto procesal de las </a:t>
            </a:r>
            <a:r>
              <a:rPr lang="es-ES" sz="1200" dirty="0">
                <a:latin typeface="Lucida Bright" panose="02040602050505020304" pitchFamily="18" charset="0"/>
                <a:ea typeface="Verdana" pitchFamily="34" charset="0"/>
                <a:cs typeface="Verdana" pitchFamily="34" charset="0"/>
              </a:rPr>
              <a:t>partes.</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4</a:t>
            </a:r>
            <a:r>
              <a:rPr lang="es-ES" sz="1200" dirty="0">
                <a:latin typeface="Lucida Bright" panose="02040602050505020304" pitchFamily="18" charset="0"/>
                <a:ea typeface="Verdana" pitchFamily="34" charset="0"/>
                <a:cs typeface="Verdana" pitchFamily="34" charset="0"/>
              </a:rPr>
              <a:t>° Que se practique inspección judicial en algún lugar, y se forme un croquis sobre los puntos que se determinen; o bien se tenga a la vista un proceso que exista en algún archivo público y se haga certificación de algunas actas, siempre que en el pleito de que se trate haya alguna mención de tal proceso y tengan relación el uno con el </a:t>
            </a:r>
            <a:r>
              <a:rPr lang="es-ES" sz="1200" dirty="0">
                <a:latin typeface="Lucida Bright" panose="02040602050505020304" pitchFamily="18" charset="0"/>
                <a:ea typeface="Verdana" pitchFamily="34" charset="0"/>
                <a:cs typeface="Verdana" pitchFamily="34" charset="0"/>
              </a:rPr>
              <a:t>otro.</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5</a:t>
            </a:r>
            <a:r>
              <a:rPr lang="es-ES" sz="1200" dirty="0">
                <a:latin typeface="Lucida Bright" panose="02040602050505020304" pitchFamily="18" charset="0"/>
                <a:ea typeface="Verdana" pitchFamily="34" charset="0"/>
                <a:cs typeface="Verdana" pitchFamily="34" charset="0"/>
              </a:rPr>
              <a:t>° Que se practique alguna experticia sobre los puntos que determine el Tribunal, o se amplíe o aclare la que existiere en autos</a:t>
            </a:r>
            <a:r>
              <a:rPr lang="es-ES" sz="1200" dirty="0">
                <a:latin typeface="Lucida Bright" panose="02040602050505020304" pitchFamily="18" charset="0"/>
                <a:ea typeface="Verdana" pitchFamily="34" charset="0"/>
                <a:cs typeface="Verdana" pitchFamily="34" charset="0"/>
              </a:rPr>
              <a:t>.</a:t>
            </a: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El auto en que se ordenen estas diligencias, fijará el término para cumplirlas y contra él no se oirá recurso de apelación. Cumplidas las diligencias, se oirán las observaciones de las partes en el acto de </a:t>
            </a:r>
            <a:r>
              <a:rPr lang="es-ES" sz="1200" dirty="0">
                <a:latin typeface="Verdana" pitchFamily="34" charset="0"/>
                <a:ea typeface="Verdana" pitchFamily="34" charset="0"/>
                <a:cs typeface="Verdana" pitchFamily="34" charset="0"/>
              </a:rPr>
              <a:t>informes</a:t>
            </a:r>
            <a:r>
              <a:rPr lang="es-ES" sz="1200" dirty="0">
                <a:latin typeface="Verdana" pitchFamily="34" charset="0"/>
                <a:ea typeface="Verdana" pitchFamily="34" charset="0"/>
                <a:cs typeface="Verdana" pitchFamily="34" charset="0"/>
              </a:rPr>
              <a:t>.”</a:t>
            </a:r>
            <a:endParaRPr lang="es-MX" sz="1200" dirty="0">
              <a:latin typeface="Verdana" pitchFamily="34"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72535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75520" y="3068960"/>
            <a:ext cx="2664296" cy="1200329"/>
          </a:xfrm>
          <a:prstGeom prst="rect">
            <a:avLst/>
          </a:prstGeom>
          <a:noFill/>
        </p:spPr>
        <p:txBody>
          <a:bodyPr wrap="square" rtlCol="0">
            <a:spAutoFit/>
          </a:bodyPr>
          <a:lstStyle/>
          <a:p>
            <a:pPr algn="r"/>
            <a:r>
              <a:rPr lang="es-VE" sz="2400" i="1" dirty="0">
                <a:solidFill>
                  <a:srgbClr val="FFFF00"/>
                </a:solidFill>
                <a:latin typeface="Lucida Bright" panose="02040602050505020304" pitchFamily="18" charset="0"/>
                <a:ea typeface="Verdana" pitchFamily="34" charset="0"/>
                <a:cs typeface="Verdana" pitchFamily="34" charset="0"/>
              </a:rPr>
              <a:t>FASE DE </a:t>
            </a:r>
          </a:p>
          <a:p>
            <a:pPr algn="r"/>
            <a:r>
              <a:rPr lang="es-VE" sz="2400" i="1" dirty="0">
                <a:solidFill>
                  <a:srgbClr val="FFFF00"/>
                </a:solidFill>
                <a:latin typeface="Lucida Bright" panose="02040602050505020304" pitchFamily="18" charset="0"/>
                <a:ea typeface="Verdana" pitchFamily="34" charset="0"/>
                <a:cs typeface="Verdana" pitchFamily="34" charset="0"/>
              </a:rPr>
              <a:t>DECISIÓN </a:t>
            </a:r>
          </a:p>
          <a:p>
            <a:pPr algn="r"/>
            <a:r>
              <a:rPr lang="es-VE" sz="2400" i="1" dirty="0">
                <a:solidFill>
                  <a:srgbClr val="FFFF00"/>
                </a:solidFill>
                <a:latin typeface="Lucida Bright" panose="02040602050505020304" pitchFamily="18" charset="0"/>
                <a:ea typeface="Verdana" pitchFamily="34" charset="0"/>
                <a:cs typeface="Verdana" pitchFamily="34" charset="0"/>
              </a:rPr>
              <a:t>DE LA CAUSA</a:t>
            </a:r>
            <a:endParaRPr lang="es-MX" sz="2400" i="1" dirty="0">
              <a:solidFill>
                <a:srgbClr val="FFFF00"/>
              </a:solidFill>
              <a:latin typeface="Lucida Bright" panose="02040602050505020304" pitchFamily="18" charset="0"/>
              <a:ea typeface="Verdana" pitchFamily="34" charset="0"/>
              <a:cs typeface="Verdana" pitchFamily="34" charset="0"/>
            </a:endParaRPr>
          </a:p>
        </p:txBody>
      </p:sp>
      <p:pic>
        <p:nvPicPr>
          <p:cNvPr id="4"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16897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56040" y="587590"/>
            <a:ext cx="4104456" cy="830997"/>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ACTO DE </a:t>
            </a:r>
            <a:r>
              <a:rPr lang="es-VE" sz="1600" b="1" dirty="0" smtClean="0">
                <a:solidFill>
                  <a:srgbClr val="FFFF00"/>
                </a:solidFill>
                <a:latin typeface="Lucida Bright" panose="02040602050505020304" pitchFamily="18" charset="0"/>
                <a:ea typeface="Verdana" pitchFamily="34" charset="0"/>
                <a:cs typeface="Verdana" pitchFamily="34" charset="0"/>
              </a:rPr>
              <a:t>INFORMES:</a:t>
            </a:r>
          </a:p>
          <a:p>
            <a:pPr algn="r"/>
            <a:r>
              <a:rPr lang="es-VE" sz="1600" b="1" dirty="0" smtClean="0">
                <a:solidFill>
                  <a:srgbClr val="FFFF00"/>
                </a:solidFill>
                <a:latin typeface="Lucida Bright" panose="02040602050505020304" pitchFamily="18" charset="0"/>
                <a:ea typeface="Verdana" pitchFamily="34" charset="0"/>
                <a:cs typeface="Verdana" pitchFamily="34" charset="0"/>
              </a:rPr>
              <a:t>LAPSO </a:t>
            </a:r>
            <a:r>
              <a:rPr lang="es-VE" sz="1600" b="1" dirty="0">
                <a:solidFill>
                  <a:srgbClr val="FFFF00"/>
                </a:solidFill>
                <a:latin typeface="Lucida Bright" panose="02040602050505020304" pitchFamily="18" charset="0"/>
                <a:ea typeface="Verdana" pitchFamily="34" charset="0"/>
                <a:cs typeface="Verdana" pitchFamily="34" charset="0"/>
              </a:rPr>
              <a:t>PARA SU </a:t>
            </a:r>
            <a:r>
              <a:rPr lang="es-VE" sz="1600" b="1" dirty="0" smtClean="0">
                <a:solidFill>
                  <a:srgbClr val="FFFF00"/>
                </a:solidFill>
                <a:latin typeface="Lucida Bright" panose="02040602050505020304" pitchFamily="18" charset="0"/>
                <a:ea typeface="Verdana" pitchFamily="34" charset="0"/>
                <a:cs typeface="Verdana" pitchFamily="34" charset="0"/>
              </a:rPr>
              <a:t>PRESENTACIÓN </a:t>
            </a:r>
          </a:p>
          <a:p>
            <a:pPr algn="r"/>
            <a:r>
              <a:rPr lang="es-VE" sz="1600" b="1" dirty="0" smtClean="0">
                <a:solidFill>
                  <a:srgbClr val="FFFF00"/>
                </a:solidFill>
                <a:latin typeface="Lucida Bright" panose="02040602050505020304" pitchFamily="18" charset="0"/>
                <a:ea typeface="Verdana" pitchFamily="34" charset="0"/>
                <a:cs typeface="Verdana" pitchFamily="34" charset="0"/>
              </a:rPr>
              <a:t>FORMALIDADES</a:t>
            </a:r>
            <a:endParaRPr lang="es-MX" sz="1600" b="1" dirty="0">
              <a:solidFill>
                <a:srgbClr val="FFFF00"/>
              </a:solidFill>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1487488" y="2122398"/>
            <a:ext cx="9073007" cy="3539430"/>
          </a:xfrm>
          <a:prstGeom prst="rect">
            <a:avLst/>
          </a:prstGeom>
          <a:noFill/>
        </p:spPr>
        <p:txBody>
          <a:bodyPr wrap="square" rtlCol="0">
            <a:spAutoFit/>
          </a:bodyPr>
          <a:lstStyle/>
          <a:p>
            <a:pPr algn="just"/>
            <a:r>
              <a:rPr lang="es-ES" sz="1400" b="1" dirty="0">
                <a:latin typeface="Lucida Bright" panose="02040602050505020304" pitchFamily="18" charset="0"/>
                <a:ea typeface="Verdana" panose="020B0604030504040204" pitchFamily="34" charset="0"/>
                <a:cs typeface="Verdana" panose="020B0604030504040204" pitchFamily="34" charset="0"/>
              </a:rPr>
              <a:t>Artículo 511.</a:t>
            </a:r>
            <a:r>
              <a:rPr lang="es-ES" sz="1400" dirty="0">
                <a:latin typeface="Lucida Bright" panose="02040602050505020304" pitchFamily="18" charset="0"/>
                <a:ea typeface="Verdana" panose="020B0604030504040204" pitchFamily="34" charset="0"/>
                <a:cs typeface="Verdana" panose="020B0604030504040204" pitchFamily="34" charset="0"/>
              </a:rPr>
              <a:t> </a:t>
            </a:r>
            <a:r>
              <a:rPr lang="es-ES" sz="1400" dirty="0">
                <a:latin typeface="Lucida Bright" panose="02040602050505020304" pitchFamily="18" charset="0"/>
                <a:ea typeface="Verdana" panose="020B0604030504040204" pitchFamily="34" charset="0"/>
                <a:cs typeface="Verdana" panose="020B0604030504040204" pitchFamily="34" charset="0"/>
              </a:rPr>
              <a:t>“Si </a:t>
            </a:r>
            <a:r>
              <a:rPr lang="es-ES" sz="1400" dirty="0">
                <a:latin typeface="Lucida Bright" panose="02040602050505020304" pitchFamily="18" charset="0"/>
                <a:ea typeface="Verdana" panose="020B0604030504040204" pitchFamily="34" charset="0"/>
                <a:cs typeface="Verdana" panose="020B0604030504040204" pitchFamily="34" charset="0"/>
              </a:rPr>
              <a:t>no se hubiere pedido la constitución del Tribunal con asociados en el término indicado en el artículo 118, </a:t>
            </a:r>
            <a:r>
              <a:rPr lang="es-ES" sz="1400" u="sng" dirty="0">
                <a:latin typeface="Lucida Bright" panose="02040602050505020304" pitchFamily="18" charset="0"/>
                <a:ea typeface="Verdana" panose="020B0604030504040204" pitchFamily="34" charset="0"/>
                <a:cs typeface="Verdana" panose="020B0604030504040204" pitchFamily="34" charset="0"/>
              </a:rPr>
              <a:t>los informes de las partes se presentarán en el decimoquinto día siguiente al vencimiento del lapso probatorio a cualquier hora de las fijadas en la tablilla a que se refiere el artículo 192</a:t>
            </a:r>
            <a:r>
              <a:rPr lang="es-ES" sz="1400" dirty="0">
                <a:latin typeface="Lucida Bright" panose="02040602050505020304" pitchFamily="18" charset="0"/>
                <a:ea typeface="Verdana" panose="020B0604030504040204" pitchFamily="34" charset="0"/>
                <a:cs typeface="Verdana" panose="020B0604030504040204" pitchFamily="34" charset="0"/>
              </a:rPr>
              <a:t>.</a:t>
            </a:r>
            <a:endParaRPr lang="es-MX" sz="1400" dirty="0">
              <a:latin typeface="Lucida Bright" panose="02040602050505020304" pitchFamily="18" charset="0"/>
              <a:ea typeface="Verdana" panose="020B0604030504040204" pitchFamily="34" charset="0"/>
              <a:cs typeface="Verdana" panose="020B0604030504040204" pitchFamily="34" charset="0"/>
            </a:endParaRPr>
          </a:p>
          <a:p>
            <a:pPr algn="just"/>
            <a:r>
              <a:rPr lang="es-ES" sz="1400" dirty="0">
                <a:latin typeface="Lucida Bright" panose="02040602050505020304" pitchFamily="18" charset="0"/>
                <a:ea typeface="Verdana" panose="020B0604030504040204" pitchFamily="34" charset="0"/>
                <a:cs typeface="Verdana" panose="020B0604030504040204" pitchFamily="34" charset="0"/>
              </a:rPr>
              <a:t> </a:t>
            </a:r>
            <a:endParaRPr lang="es-MX" sz="1400" dirty="0">
              <a:latin typeface="Lucida Bright" panose="02040602050505020304" pitchFamily="18" charset="0"/>
              <a:ea typeface="Verdana" panose="020B0604030504040204" pitchFamily="34" charset="0"/>
              <a:cs typeface="Verdana" panose="020B0604030504040204" pitchFamily="34" charset="0"/>
            </a:endParaRPr>
          </a:p>
          <a:p>
            <a:pPr algn="just"/>
            <a:r>
              <a:rPr lang="es-ES" sz="1400" dirty="0">
                <a:latin typeface="Lucida Bright" panose="02040602050505020304" pitchFamily="18" charset="0"/>
                <a:ea typeface="Verdana" panose="020B0604030504040204" pitchFamily="34" charset="0"/>
                <a:cs typeface="Verdana" panose="020B0604030504040204" pitchFamily="34" charset="0"/>
              </a:rPr>
              <a:t>Pedida la elección de asociados, los informes de las partes se presentarán en el decimoquinto día siguiente a la constitución del Tribunal con asociados</a:t>
            </a:r>
            <a:r>
              <a:rPr lang="es-ES" sz="1400" dirty="0">
                <a:latin typeface="Lucida Bright" panose="02040602050505020304" pitchFamily="18" charset="0"/>
                <a:ea typeface="Verdana" panose="020B0604030504040204" pitchFamily="34" charset="0"/>
                <a:cs typeface="Verdana" panose="020B0604030504040204" pitchFamily="34" charset="0"/>
              </a:rPr>
              <a:t>.”</a:t>
            </a:r>
            <a:endParaRPr lang="es-MX" sz="1400" dirty="0">
              <a:latin typeface="Lucida Bright" panose="02040602050505020304" pitchFamily="18" charset="0"/>
              <a:ea typeface="Verdana" panose="020B0604030504040204" pitchFamily="34" charset="0"/>
              <a:cs typeface="Verdana" panose="020B0604030504040204" pitchFamily="34" charset="0"/>
            </a:endParaRPr>
          </a:p>
          <a:p>
            <a:pPr algn="just"/>
            <a:r>
              <a:rPr lang="es-ES" sz="1400" dirty="0">
                <a:latin typeface="Lucida Bright" panose="02040602050505020304" pitchFamily="18" charset="0"/>
                <a:ea typeface="Verdana" panose="020B0604030504040204" pitchFamily="34" charset="0"/>
                <a:cs typeface="Verdana" panose="020B0604030504040204" pitchFamily="34" charset="0"/>
              </a:rPr>
              <a:t> </a:t>
            </a:r>
            <a:endParaRPr lang="es-MX" sz="1400" dirty="0">
              <a:latin typeface="Lucida Bright" panose="02040602050505020304" pitchFamily="18" charset="0"/>
              <a:ea typeface="Verdana" panose="020B0604030504040204" pitchFamily="34" charset="0"/>
              <a:cs typeface="Verdana" panose="020B0604030504040204" pitchFamily="34" charset="0"/>
            </a:endParaRPr>
          </a:p>
          <a:p>
            <a:pPr algn="just"/>
            <a:r>
              <a:rPr lang="es-ES" sz="1400" dirty="0">
                <a:latin typeface="Lucida Bright" panose="02040602050505020304" pitchFamily="18" charset="0"/>
                <a:ea typeface="Verdana" panose="020B0604030504040204" pitchFamily="34" charset="0"/>
                <a:cs typeface="Verdana" panose="020B0604030504040204" pitchFamily="34" charset="0"/>
              </a:rPr>
              <a:t> </a:t>
            </a:r>
            <a:endParaRPr lang="es-MX" sz="1400" dirty="0">
              <a:latin typeface="Lucida Bright" panose="02040602050505020304" pitchFamily="18" charset="0"/>
              <a:ea typeface="Verdana" panose="020B0604030504040204" pitchFamily="34" charset="0"/>
              <a:cs typeface="Verdana" panose="020B0604030504040204" pitchFamily="34" charset="0"/>
            </a:endParaRPr>
          </a:p>
          <a:p>
            <a:pPr algn="just"/>
            <a:r>
              <a:rPr lang="es-ES" sz="1400" b="1" dirty="0">
                <a:latin typeface="Lucida Bright" panose="02040602050505020304" pitchFamily="18" charset="0"/>
                <a:ea typeface="Verdana" panose="020B0604030504040204" pitchFamily="34" charset="0"/>
                <a:cs typeface="Verdana" panose="020B0604030504040204" pitchFamily="34" charset="0"/>
              </a:rPr>
              <a:t>Artículo 512.</a:t>
            </a:r>
            <a:r>
              <a:rPr lang="es-ES" sz="1400" dirty="0">
                <a:latin typeface="Lucida Bright" panose="02040602050505020304" pitchFamily="18" charset="0"/>
                <a:ea typeface="Verdana" panose="020B0604030504040204" pitchFamily="34" charset="0"/>
                <a:cs typeface="Verdana" panose="020B0604030504040204" pitchFamily="34" charset="0"/>
              </a:rPr>
              <a:t> </a:t>
            </a:r>
            <a:r>
              <a:rPr lang="es-ES" sz="1400" dirty="0">
                <a:latin typeface="Lucida Bright" panose="02040602050505020304" pitchFamily="18" charset="0"/>
                <a:ea typeface="Verdana" panose="020B0604030504040204" pitchFamily="34" charset="0"/>
                <a:cs typeface="Verdana" panose="020B0604030504040204" pitchFamily="34" charset="0"/>
              </a:rPr>
              <a:t>“</a:t>
            </a:r>
            <a:r>
              <a:rPr lang="es-ES" sz="1400" u="sng" dirty="0">
                <a:latin typeface="Lucida Bright" panose="02040602050505020304" pitchFamily="18" charset="0"/>
                <a:ea typeface="Verdana" panose="020B0604030504040204" pitchFamily="34" charset="0"/>
                <a:cs typeface="Verdana" panose="020B0604030504040204" pitchFamily="34" charset="0"/>
              </a:rPr>
              <a:t>Las </a:t>
            </a:r>
            <a:r>
              <a:rPr lang="es-ES" sz="1400" u="sng" dirty="0">
                <a:latin typeface="Lucida Bright" panose="02040602050505020304" pitchFamily="18" charset="0"/>
                <a:ea typeface="Verdana" panose="020B0604030504040204" pitchFamily="34" charset="0"/>
                <a:cs typeface="Verdana" panose="020B0604030504040204" pitchFamily="34" charset="0"/>
              </a:rPr>
              <a:t>partes presentarán sus informes por escrito, los cuales se agregarán a los autos</a:t>
            </a:r>
            <a:r>
              <a:rPr lang="es-ES" sz="1400" dirty="0">
                <a:latin typeface="Lucida Bright" panose="02040602050505020304" pitchFamily="18" charset="0"/>
                <a:ea typeface="Verdana" panose="020B0604030504040204" pitchFamily="34" charset="0"/>
                <a:cs typeface="Verdana" panose="020B0604030504040204" pitchFamily="34" charset="0"/>
              </a:rPr>
              <a:t>. Sin embargo el Juez, a petición de parte podrá fijar uno o varios días para que las partes lean dichos informes.</a:t>
            </a:r>
            <a:endParaRPr lang="es-MX" sz="1400" dirty="0">
              <a:latin typeface="Lucida Bright" panose="02040602050505020304" pitchFamily="18" charset="0"/>
              <a:ea typeface="Verdana" panose="020B0604030504040204" pitchFamily="34" charset="0"/>
              <a:cs typeface="Verdana" panose="020B0604030504040204" pitchFamily="34" charset="0"/>
            </a:endParaRPr>
          </a:p>
          <a:p>
            <a:pPr algn="just"/>
            <a:r>
              <a:rPr lang="es-ES" sz="1400" dirty="0">
                <a:latin typeface="Lucida Bright" panose="02040602050505020304" pitchFamily="18" charset="0"/>
                <a:ea typeface="Verdana" panose="020B0604030504040204" pitchFamily="34" charset="0"/>
                <a:cs typeface="Verdana" panose="020B0604030504040204" pitchFamily="34" charset="0"/>
              </a:rPr>
              <a:t> </a:t>
            </a:r>
            <a:endParaRPr lang="es-MX" sz="1400" dirty="0">
              <a:latin typeface="Lucida Bright" panose="02040602050505020304" pitchFamily="18" charset="0"/>
              <a:ea typeface="Verdana" panose="020B0604030504040204" pitchFamily="34" charset="0"/>
              <a:cs typeface="Verdana" panose="020B0604030504040204" pitchFamily="34" charset="0"/>
            </a:endParaRPr>
          </a:p>
          <a:p>
            <a:pPr algn="just"/>
            <a:r>
              <a:rPr lang="es-ES" sz="1400" dirty="0">
                <a:latin typeface="Lucida Bright" panose="02040602050505020304" pitchFamily="18" charset="0"/>
                <a:ea typeface="Verdana" panose="020B0604030504040204" pitchFamily="34" charset="0"/>
                <a:cs typeface="Verdana" panose="020B0604030504040204" pitchFamily="34" charset="0"/>
              </a:rPr>
              <a:t>La falta de presentación de los informes, no producirá la interrupción de la causa y el Tribunal dictará su fallo en el plazo indicado en el artículo 515</a:t>
            </a:r>
            <a:r>
              <a:rPr lang="es-ES" sz="1400" dirty="0">
                <a:latin typeface="Lucida Bright" panose="02040602050505020304" pitchFamily="18" charset="0"/>
                <a:ea typeface="Verdana" panose="020B0604030504040204" pitchFamily="34" charset="0"/>
                <a:cs typeface="Verdana" panose="020B0604030504040204" pitchFamily="34" charset="0"/>
              </a:rPr>
              <a:t>.”</a:t>
            </a:r>
            <a:endParaRPr lang="es-MX" sz="1400" dirty="0">
              <a:latin typeface="Lucida Bright" panose="02040602050505020304" pitchFamily="18" charset="0"/>
              <a:ea typeface="Verdana" pitchFamily="34" charset="0"/>
              <a:cs typeface="Verdana" pitchFamily="34" charset="0"/>
            </a:endParaRPr>
          </a:p>
          <a:p>
            <a:pPr algn="just"/>
            <a:endParaRPr lang="es-MX" sz="1400" dirty="0">
              <a:latin typeface="Verdana" pitchFamily="34"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99393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943872" y="896257"/>
            <a:ext cx="6048672" cy="338554"/>
          </a:xfrm>
          <a:prstGeom prst="rect">
            <a:avLst/>
          </a:prstGeom>
          <a:noFill/>
        </p:spPr>
        <p:txBody>
          <a:bodyPr wrap="square" rtlCol="0">
            <a:spAutoFit/>
          </a:bodyPr>
          <a:lstStyle/>
          <a:p>
            <a:pPr algn="r"/>
            <a:r>
              <a:rPr lang="es-VE" sz="1600" dirty="0">
                <a:solidFill>
                  <a:srgbClr val="FFFF00"/>
                </a:solidFill>
                <a:latin typeface="Lucida Bright" panose="02040602050505020304" pitchFamily="18" charset="0"/>
                <a:ea typeface="Verdana" pitchFamily="34" charset="0"/>
                <a:cs typeface="Verdana" pitchFamily="34" charset="0"/>
              </a:rPr>
              <a:t>OBSERVACIÓN </a:t>
            </a:r>
            <a:r>
              <a:rPr lang="es-VE" sz="1600" dirty="0" smtClean="0">
                <a:solidFill>
                  <a:srgbClr val="FFFF00"/>
                </a:solidFill>
                <a:latin typeface="Lucida Bright" panose="02040602050505020304" pitchFamily="18" charset="0"/>
                <a:ea typeface="Verdana" pitchFamily="34" charset="0"/>
                <a:cs typeface="Verdana" pitchFamily="34" charset="0"/>
              </a:rPr>
              <a:t>A </a:t>
            </a:r>
            <a:r>
              <a:rPr lang="es-VE" sz="1600" dirty="0">
                <a:solidFill>
                  <a:srgbClr val="FFFF00"/>
                </a:solidFill>
                <a:latin typeface="Lucida Bright" panose="02040602050505020304" pitchFamily="18" charset="0"/>
                <a:ea typeface="Verdana" pitchFamily="34" charset="0"/>
                <a:cs typeface="Verdana" pitchFamily="34" charset="0"/>
              </a:rPr>
              <a:t>LOS </a:t>
            </a:r>
            <a:r>
              <a:rPr lang="es-VE" sz="1600" dirty="0" smtClean="0">
                <a:solidFill>
                  <a:srgbClr val="FFFF00"/>
                </a:solidFill>
                <a:latin typeface="Lucida Bright" panose="02040602050505020304" pitchFamily="18" charset="0"/>
                <a:ea typeface="Verdana" pitchFamily="34" charset="0"/>
                <a:cs typeface="Verdana" pitchFamily="34" charset="0"/>
              </a:rPr>
              <a:t>INFORMES</a:t>
            </a:r>
            <a:endParaRPr lang="es-MX" sz="1600" dirty="0">
              <a:solidFill>
                <a:srgbClr val="FFFF00"/>
              </a:solidFill>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1775520" y="2636912"/>
            <a:ext cx="3528392" cy="2031325"/>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513.</a:t>
            </a:r>
            <a:r>
              <a:rPr lang="es-ES" sz="1400" dirty="0">
                <a:latin typeface="Lucida Bright" panose="02040602050505020304" pitchFamily="18" charset="0"/>
                <a:ea typeface="Verdana" pitchFamily="34" charset="0"/>
                <a:cs typeface="Verdana" pitchFamily="34" charset="0"/>
              </a:rPr>
              <a:t> </a:t>
            </a:r>
            <a:r>
              <a:rPr lang="es-ES" sz="1400" dirty="0">
                <a:latin typeface="Lucida Bright" panose="02040602050505020304" pitchFamily="18" charset="0"/>
                <a:ea typeface="Verdana" pitchFamily="34" charset="0"/>
                <a:cs typeface="Verdana" pitchFamily="34" charset="0"/>
              </a:rPr>
              <a:t>“Presentados </a:t>
            </a:r>
            <a:r>
              <a:rPr lang="es-ES" sz="1400" dirty="0">
                <a:latin typeface="Lucida Bright" panose="02040602050505020304" pitchFamily="18" charset="0"/>
                <a:ea typeface="Verdana" pitchFamily="34" charset="0"/>
                <a:cs typeface="Verdana" pitchFamily="34" charset="0"/>
              </a:rPr>
              <a:t>los informes, cada parte podrá presentar al Tribunal sus observaciones escritas sobre los informes de la contraria, dentro de los ocho días siguientes, en cualquier hora de las fijadas en la tablilla a que se refiere el artículo 192</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pPr algn="just"/>
            <a:endParaRPr lang="es-MX" sz="1400" dirty="0">
              <a:latin typeface="Verdana" pitchFamily="34"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17673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96750" y="681623"/>
            <a:ext cx="7992888" cy="338554"/>
          </a:xfrm>
          <a:prstGeom prst="rect">
            <a:avLst/>
          </a:prstGeom>
          <a:noFill/>
        </p:spPr>
        <p:txBody>
          <a:bodyPr wrap="square" rtlCol="0">
            <a:spAutoFit/>
          </a:bodyPr>
          <a:lstStyle/>
          <a:p>
            <a:pPr algn="r"/>
            <a:r>
              <a:rPr lang="es-VE" sz="1600" dirty="0">
                <a:solidFill>
                  <a:srgbClr val="FFFF00"/>
                </a:solidFill>
                <a:latin typeface="Lucida Bright" panose="02040602050505020304" pitchFamily="18" charset="0"/>
                <a:ea typeface="Verdana" pitchFamily="34" charset="0"/>
                <a:cs typeface="Verdana" pitchFamily="34" charset="0"/>
              </a:rPr>
              <a:t>AUTO </a:t>
            </a:r>
            <a:r>
              <a:rPr lang="es-VE" sz="1600" dirty="0" smtClean="0">
                <a:solidFill>
                  <a:srgbClr val="FFFF00"/>
                </a:solidFill>
                <a:latin typeface="Lucida Bright" panose="02040602050505020304" pitchFamily="18" charset="0"/>
                <a:ea typeface="Verdana" pitchFamily="34" charset="0"/>
                <a:cs typeface="Verdana" pitchFamily="34" charset="0"/>
              </a:rPr>
              <a:t>PARA MEJOR PROVEER</a:t>
            </a:r>
            <a:endParaRPr lang="es-MX" sz="1600" dirty="0">
              <a:solidFill>
                <a:srgbClr val="FFFF00"/>
              </a:solidFill>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1487488" y="1844824"/>
            <a:ext cx="9073008" cy="3970318"/>
          </a:xfrm>
          <a:prstGeom prst="rect">
            <a:avLst/>
          </a:prstGeom>
          <a:noFill/>
        </p:spPr>
        <p:txBody>
          <a:bodyPr wrap="square" rtlCol="0">
            <a:spAutoFit/>
          </a:bodyPr>
          <a:lstStyle/>
          <a:p>
            <a:pPr algn="just"/>
            <a:r>
              <a:rPr lang="es-ES" sz="1200" b="1" dirty="0">
                <a:latin typeface="Lucida Bright" panose="02040602050505020304" pitchFamily="18" charset="0"/>
                <a:ea typeface="Verdana" pitchFamily="34" charset="0"/>
                <a:cs typeface="Verdana" pitchFamily="34" charset="0"/>
              </a:rPr>
              <a:t>Artículo 514.</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“Después </a:t>
            </a:r>
            <a:r>
              <a:rPr lang="es-ES" sz="1200" dirty="0">
                <a:latin typeface="Lucida Bright" panose="02040602050505020304" pitchFamily="18" charset="0"/>
                <a:ea typeface="Verdana" pitchFamily="34" charset="0"/>
                <a:cs typeface="Verdana" pitchFamily="34" charset="0"/>
              </a:rPr>
              <a:t>de presentados los informes dentro del lapso perentorio de quince días, podrá el Tribunal, si lo juzgare procedente, dictar auto para mejor proveer, en el cual podrá </a:t>
            </a:r>
            <a:r>
              <a:rPr lang="es-ES" sz="1200" dirty="0">
                <a:latin typeface="Lucida Bright" panose="02040602050505020304" pitchFamily="18" charset="0"/>
                <a:ea typeface="Verdana" pitchFamily="34" charset="0"/>
                <a:cs typeface="Verdana" pitchFamily="34" charset="0"/>
              </a:rPr>
              <a:t>acordar:</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1</a:t>
            </a:r>
            <a:r>
              <a:rPr lang="es-ES" sz="1200" dirty="0">
                <a:latin typeface="Lucida Bright" panose="02040602050505020304" pitchFamily="18" charset="0"/>
                <a:ea typeface="Verdana" pitchFamily="34" charset="0"/>
                <a:cs typeface="Verdana" pitchFamily="34" charset="0"/>
              </a:rPr>
              <a:t>° Hacer comparecer a cualquiera de los litigantes para interrogarlos sobre algún hecho importante del proceso que aparezca dudoso u </a:t>
            </a:r>
            <a:r>
              <a:rPr lang="es-ES" sz="1200" dirty="0">
                <a:latin typeface="Lucida Bright" panose="02040602050505020304" pitchFamily="18" charset="0"/>
                <a:ea typeface="Verdana" pitchFamily="34" charset="0"/>
                <a:cs typeface="Verdana" pitchFamily="34" charset="0"/>
              </a:rPr>
              <a:t>obscuro.</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2</a:t>
            </a:r>
            <a:r>
              <a:rPr lang="es-ES" sz="1200" dirty="0">
                <a:latin typeface="Lucida Bright" panose="02040602050505020304" pitchFamily="18" charset="0"/>
                <a:ea typeface="Verdana" pitchFamily="34" charset="0"/>
                <a:cs typeface="Verdana" pitchFamily="34" charset="0"/>
              </a:rPr>
              <a:t>° La presentación de algún instrumento de cuya existencia haya algún dato en el proceso, y que se juzgue </a:t>
            </a:r>
            <a:r>
              <a:rPr lang="es-ES" sz="1200" dirty="0">
                <a:latin typeface="Lucida Bright" panose="02040602050505020304" pitchFamily="18" charset="0"/>
                <a:ea typeface="Verdana" pitchFamily="34" charset="0"/>
                <a:cs typeface="Verdana" pitchFamily="34" charset="0"/>
              </a:rPr>
              <a:t>necesario.</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3</a:t>
            </a:r>
            <a:r>
              <a:rPr lang="es-ES" sz="1200" dirty="0">
                <a:latin typeface="Lucida Bright" panose="02040602050505020304" pitchFamily="18" charset="0"/>
                <a:ea typeface="Verdana" pitchFamily="34" charset="0"/>
                <a:cs typeface="Verdana" pitchFamily="34" charset="0"/>
              </a:rPr>
              <a:t>° Que se practique inspección judicial en alguna localidad, y se forme un croquis sobre los puntos que se determinen, o bien, que se tenga a la vista un proceso que exista en algún archivo público, y se ponga certificación de algunas actas, siempre que en el pleito de que se trate haya alguna circunstancia de tal proceso y tengan relación el uno con el </a:t>
            </a:r>
            <a:r>
              <a:rPr lang="es-ES" sz="1200" dirty="0">
                <a:latin typeface="Lucida Bright" panose="02040602050505020304" pitchFamily="18" charset="0"/>
                <a:ea typeface="Verdana" pitchFamily="34" charset="0"/>
                <a:cs typeface="Verdana" pitchFamily="34" charset="0"/>
              </a:rPr>
              <a:t>otro.</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4</a:t>
            </a:r>
            <a:r>
              <a:rPr lang="es-ES" sz="1200" dirty="0">
                <a:latin typeface="Lucida Bright" panose="02040602050505020304" pitchFamily="18" charset="0"/>
                <a:ea typeface="Verdana" pitchFamily="34" charset="0"/>
                <a:cs typeface="Verdana" pitchFamily="34" charset="0"/>
              </a:rPr>
              <a:t>° Que se practique alguna experticia sobre los puntos que fije el Tribunal, o se amplíe o aclare la que existiere en </a:t>
            </a:r>
            <a:r>
              <a:rPr lang="es-ES" sz="1200" dirty="0">
                <a:latin typeface="Lucida Bright" panose="02040602050505020304" pitchFamily="18" charset="0"/>
                <a:ea typeface="Verdana" pitchFamily="34" charset="0"/>
                <a:cs typeface="Verdana" pitchFamily="34" charset="0"/>
              </a:rPr>
              <a:t>autos.</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En </a:t>
            </a:r>
            <a:r>
              <a:rPr lang="es-ES" sz="1200" dirty="0">
                <a:latin typeface="Lucida Bright" panose="02040602050505020304" pitchFamily="18" charset="0"/>
                <a:ea typeface="Verdana" pitchFamily="34" charset="0"/>
                <a:cs typeface="Verdana" pitchFamily="34" charset="0"/>
              </a:rPr>
              <a:t>el auto para mejor proveer, se señalará término suficiente para cumplirlo. Contra este auto no se oirá recurso alguno; cumplido que sea, las partes podrán hacer al Tribunal, antes del fallo, las observaciones que crean pertinentes respecto de las actuaciones </a:t>
            </a:r>
            <a:r>
              <a:rPr lang="es-ES" sz="1200" dirty="0">
                <a:latin typeface="Lucida Bright" panose="02040602050505020304" pitchFamily="18" charset="0"/>
                <a:ea typeface="Verdana" pitchFamily="34" charset="0"/>
                <a:cs typeface="Verdana" pitchFamily="34" charset="0"/>
              </a:rPr>
              <a:t>practicadas.</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Los </a:t>
            </a:r>
            <a:r>
              <a:rPr lang="es-ES" sz="1200" dirty="0">
                <a:latin typeface="Lucida Bright" panose="02040602050505020304" pitchFamily="18" charset="0"/>
                <a:ea typeface="Verdana" pitchFamily="34" charset="0"/>
                <a:cs typeface="Verdana" pitchFamily="34" charset="0"/>
              </a:rPr>
              <a:t>gastos que ocasionen estas actuaciones serán a cargo de las partes de por mitad, sin perjuicio de lo que se resuelva sobre costas</a:t>
            </a:r>
            <a:r>
              <a:rPr lang="es-ES" sz="1200" dirty="0">
                <a:latin typeface="Lucida Bright" panose="02040602050505020304" pitchFamily="18" charset="0"/>
                <a:ea typeface="Verdana" pitchFamily="34" charset="0"/>
                <a:cs typeface="Verdana" pitchFamily="34" charset="0"/>
              </a:rPr>
              <a:t>.”</a:t>
            </a:r>
            <a:endParaRPr lang="es-MX" sz="1200" dirty="0">
              <a:latin typeface="Lucida Bright" panose="02040602050505020304" pitchFamily="18" charset="0"/>
              <a:ea typeface="Verdana" pitchFamily="34" charset="0"/>
              <a:cs typeface="Verdana" pitchFamily="34" charset="0"/>
            </a:endParaRPr>
          </a:p>
        </p:txBody>
      </p:sp>
      <p:pic>
        <p:nvPicPr>
          <p:cNvPr id="6"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7165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 Conector recto"/>
          <p:cNvCxnSpPr/>
          <p:nvPr/>
        </p:nvCxnSpPr>
        <p:spPr>
          <a:xfrm>
            <a:off x="1781674" y="4378325"/>
            <a:ext cx="8643508" cy="127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2 Conector recto"/>
          <p:cNvCxnSpPr/>
          <p:nvPr/>
        </p:nvCxnSpPr>
        <p:spPr>
          <a:xfrm flipH="1">
            <a:off x="4583832" y="1405260"/>
            <a:ext cx="1" cy="418398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4 Cuadro de texto"/>
          <p:cNvSpPr txBox="1"/>
          <p:nvPr/>
        </p:nvSpPr>
        <p:spPr>
          <a:xfrm>
            <a:off x="1775521" y="3573017"/>
            <a:ext cx="942975" cy="745619"/>
          </a:xfrm>
          <a:prstGeom prst="rect">
            <a:avLst/>
          </a:prstGeom>
          <a:solidFill>
            <a:srgbClr val="FFFF00"/>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INTRODUCCIÓN</a:t>
            </a:r>
            <a:endParaRPr lang="es-MX" sz="1100" b="1" dirty="0">
              <a:ea typeface="Calibri"/>
              <a:cs typeface="Times New Roman"/>
            </a:endParaRPr>
          </a:p>
          <a:p>
            <a:pPr algn="ctr"/>
            <a:r>
              <a:rPr lang="es-VE" sz="1000" b="1" dirty="0">
                <a:latin typeface="Utsaah"/>
                <a:ea typeface="Calibri"/>
                <a:cs typeface="Times New Roman"/>
              </a:rPr>
              <a:t>DE LA</a:t>
            </a:r>
            <a:endParaRPr lang="es-MX" sz="1100" b="1" dirty="0">
              <a:ea typeface="Calibri"/>
              <a:cs typeface="Times New Roman"/>
            </a:endParaRPr>
          </a:p>
          <a:p>
            <a:pPr algn="ctr"/>
            <a:r>
              <a:rPr lang="es-VE" sz="1000" b="1" dirty="0">
                <a:latin typeface="Utsaah"/>
                <a:ea typeface="Calibri"/>
                <a:cs typeface="Times New Roman"/>
              </a:rPr>
              <a:t>DEMANDA</a:t>
            </a:r>
            <a:endParaRPr lang="es-MX" sz="1100" b="1" dirty="0">
              <a:ea typeface="Calibri"/>
              <a:cs typeface="Times New Roman"/>
            </a:endParaRPr>
          </a:p>
          <a:p>
            <a:pPr algn="ctr"/>
            <a:r>
              <a:rPr lang="es-VE" sz="1000" b="1" dirty="0">
                <a:latin typeface="Utsaah"/>
                <a:ea typeface="Calibri"/>
                <a:cs typeface="Times New Roman"/>
              </a:rPr>
              <a:t>ART. 339 CPC.</a:t>
            </a:r>
            <a:endParaRPr lang="es-MX" sz="1100" b="1" dirty="0">
              <a:ea typeface="Calibri"/>
              <a:cs typeface="Times New Roman"/>
            </a:endParaRPr>
          </a:p>
        </p:txBody>
      </p:sp>
      <p:sp>
        <p:nvSpPr>
          <p:cNvPr id="7" name="5 Cuadro de texto"/>
          <p:cNvSpPr txBox="1"/>
          <p:nvPr/>
        </p:nvSpPr>
        <p:spPr>
          <a:xfrm>
            <a:off x="1970278" y="3068961"/>
            <a:ext cx="802640" cy="390525"/>
          </a:xfrm>
          <a:prstGeom prst="rect">
            <a:avLst/>
          </a:prstGeom>
          <a:solidFill>
            <a:schemeClr val="accent3">
              <a:lumMod val="60000"/>
              <a:lumOff val="40000"/>
            </a:schemeClr>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dirty="0">
                <a:latin typeface="Utsaah"/>
                <a:ea typeface="Calibri"/>
                <a:cs typeface="Times New Roman"/>
              </a:rPr>
              <a:t>AUTO DE</a:t>
            </a:r>
            <a:endParaRPr lang="es-MX" sz="1100" dirty="0">
              <a:ea typeface="Calibri"/>
              <a:cs typeface="Times New Roman"/>
            </a:endParaRPr>
          </a:p>
          <a:p>
            <a:pPr algn="ctr"/>
            <a:r>
              <a:rPr lang="es-VE" sz="1000" dirty="0">
                <a:latin typeface="Utsaah"/>
                <a:ea typeface="Calibri"/>
                <a:cs typeface="Times New Roman"/>
              </a:rPr>
              <a:t>ADMISIÓN</a:t>
            </a:r>
            <a:endParaRPr lang="es-MX" sz="1100" dirty="0">
              <a:ea typeface="Calibri"/>
              <a:cs typeface="Times New Roman"/>
            </a:endParaRPr>
          </a:p>
          <a:p>
            <a:pPr>
              <a:lnSpc>
                <a:spcPct val="115000"/>
              </a:lnSpc>
              <a:spcAft>
                <a:spcPts val="1000"/>
              </a:spcAft>
            </a:pPr>
            <a:r>
              <a:rPr lang="es-VE" sz="1000" dirty="0">
                <a:ea typeface="Calibri"/>
                <a:cs typeface="Times New Roman"/>
              </a:rPr>
              <a:t> </a:t>
            </a:r>
            <a:endParaRPr lang="es-MX" sz="1100" dirty="0">
              <a:ea typeface="Calibri"/>
              <a:cs typeface="Times New Roman"/>
            </a:endParaRPr>
          </a:p>
        </p:txBody>
      </p:sp>
      <p:sp>
        <p:nvSpPr>
          <p:cNvPr id="8" name="6 Cuadro de texto"/>
          <p:cNvSpPr txBox="1"/>
          <p:nvPr/>
        </p:nvSpPr>
        <p:spPr>
          <a:xfrm>
            <a:off x="2923404" y="3573017"/>
            <a:ext cx="1588420" cy="752604"/>
          </a:xfrm>
          <a:prstGeom prst="rect">
            <a:avLst/>
          </a:prstGeom>
          <a:solidFill>
            <a:schemeClr val="accent6">
              <a:lumMod val="60000"/>
              <a:lumOff val="40000"/>
            </a:schemeClr>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LAPSO DE CONTESTACIÓN </a:t>
            </a:r>
            <a:endParaRPr lang="es-MX" sz="1100" b="1" dirty="0">
              <a:ea typeface="Calibri"/>
              <a:cs typeface="Times New Roman"/>
            </a:endParaRPr>
          </a:p>
          <a:p>
            <a:pPr algn="ctr"/>
            <a:r>
              <a:rPr lang="es-VE" sz="1000" b="1" dirty="0">
                <a:latin typeface="Utsaah"/>
                <a:ea typeface="Calibri"/>
                <a:cs typeface="Times New Roman"/>
              </a:rPr>
              <a:t>DE LA DEMANDA</a:t>
            </a:r>
            <a:endParaRPr lang="es-MX" sz="1100" b="1" dirty="0">
              <a:ea typeface="Calibri"/>
              <a:cs typeface="Times New Roman"/>
            </a:endParaRPr>
          </a:p>
          <a:p>
            <a:pPr algn="ctr"/>
            <a:r>
              <a:rPr lang="es-VE" sz="1000" dirty="0">
                <a:latin typeface="Utsaah"/>
                <a:ea typeface="Calibri"/>
                <a:cs typeface="Times New Roman"/>
              </a:rPr>
              <a:t>(20 DÍAS)</a:t>
            </a:r>
            <a:endParaRPr lang="es-MX" sz="1100" dirty="0">
              <a:ea typeface="Calibri"/>
              <a:cs typeface="Times New Roman"/>
            </a:endParaRPr>
          </a:p>
          <a:p>
            <a:pPr algn="ctr"/>
            <a:r>
              <a:rPr lang="es-VE" sz="1000" dirty="0">
                <a:latin typeface="Utsaah"/>
                <a:ea typeface="Calibri"/>
                <a:cs typeface="Times New Roman"/>
              </a:rPr>
              <a:t>ART. 344 CPC.</a:t>
            </a:r>
            <a:endParaRPr lang="es-MX" sz="1100" dirty="0">
              <a:ea typeface="Calibri"/>
              <a:cs typeface="Times New Roman"/>
            </a:endParaRPr>
          </a:p>
        </p:txBody>
      </p:sp>
      <p:sp>
        <p:nvSpPr>
          <p:cNvPr id="9" name="7 Cuadro de texto"/>
          <p:cNvSpPr txBox="1"/>
          <p:nvPr/>
        </p:nvSpPr>
        <p:spPr>
          <a:xfrm>
            <a:off x="1775521" y="4495997"/>
            <a:ext cx="2736304" cy="390525"/>
          </a:xfrm>
          <a:prstGeom prst="rect">
            <a:avLst/>
          </a:prstGeom>
          <a:solidFill>
            <a:schemeClr val="accent6">
              <a:lumMod val="20000"/>
              <a:lumOff val="80000"/>
            </a:schemeClr>
          </a:solidFill>
          <a:ln w="6350">
            <a:solidFill>
              <a:srgbClr val="FF0000"/>
            </a:solid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dirty="0">
                <a:latin typeface="Utsaah"/>
                <a:ea typeface="Calibri"/>
                <a:cs typeface="Times New Roman"/>
              </a:rPr>
              <a:t>LAPSO PARA REFORMAR LA DEMANDA</a:t>
            </a:r>
            <a:endParaRPr lang="es-MX" sz="1100" dirty="0">
              <a:ea typeface="Calibri"/>
              <a:cs typeface="Times New Roman"/>
            </a:endParaRPr>
          </a:p>
          <a:p>
            <a:pPr algn="ctr"/>
            <a:r>
              <a:rPr lang="es-VE" sz="1000" dirty="0">
                <a:latin typeface="Utsaah"/>
                <a:ea typeface="Calibri"/>
                <a:cs typeface="Times New Roman"/>
              </a:rPr>
              <a:t>ART. 343 CPC.</a:t>
            </a:r>
            <a:endParaRPr lang="es-MX" sz="1100" dirty="0">
              <a:ea typeface="Calibri"/>
              <a:cs typeface="Times New Roman"/>
            </a:endParaRPr>
          </a:p>
        </p:txBody>
      </p:sp>
      <p:cxnSp>
        <p:nvCxnSpPr>
          <p:cNvPr id="10" name="8 Conector recto"/>
          <p:cNvCxnSpPr/>
          <p:nvPr/>
        </p:nvCxnSpPr>
        <p:spPr>
          <a:xfrm>
            <a:off x="2783632" y="3075806"/>
            <a:ext cx="0" cy="129807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3 Cuadro de texto"/>
          <p:cNvSpPr txBox="1"/>
          <p:nvPr/>
        </p:nvSpPr>
        <p:spPr>
          <a:xfrm>
            <a:off x="2852709" y="3075806"/>
            <a:ext cx="805653" cy="390525"/>
          </a:xfrm>
          <a:prstGeom prst="rect">
            <a:avLst/>
          </a:prstGeom>
          <a:solidFill>
            <a:schemeClr val="accent5"/>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dirty="0">
                <a:latin typeface="Utsaah"/>
                <a:ea typeface="Calibri"/>
                <a:cs typeface="Times New Roman"/>
              </a:rPr>
              <a:t>CITACIÓN</a:t>
            </a:r>
            <a:endParaRPr lang="es-MX" sz="1100" dirty="0">
              <a:ea typeface="Calibri"/>
              <a:cs typeface="Times New Roman"/>
            </a:endParaRPr>
          </a:p>
          <a:p>
            <a:pPr algn="ctr"/>
            <a:r>
              <a:rPr lang="es-VE" sz="1000" dirty="0">
                <a:latin typeface="Utsaah"/>
                <a:ea typeface="Calibri"/>
                <a:cs typeface="Times New Roman"/>
              </a:rPr>
              <a:t>DEMANDADO</a:t>
            </a:r>
            <a:endParaRPr lang="es-MX" sz="1100" dirty="0">
              <a:ea typeface="Calibri"/>
              <a:cs typeface="Times New Roman"/>
            </a:endParaRPr>
          </a:p>
        </p:txBody>
      </p:sp>
      <p:cxnSp>
        <p:nvCxnSpPr>
          <p:cNvPr id="12" name="9 Conector recto"/>
          <p:cNvCxnSpPr/>
          <p:nvPr/>
        </p:nvCxnSpPr>
        <p:spPr>
          <a:xfrm flipV="1">
            <a:off x="2855640" y="3075806"/>
            <a:ext cx="0" cy="130379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14 Cuadro de texto"/>
          <p:cNvSpPr txBox="1"/>
          <p:nvPr/>
        </p:nvSpPr>
        <p:spPr>
          <a:xfrm>
            <a:off x="4036145" y="2060849"/>
            <a:ext cx="1095375" cy="776967"/>
          </a:xfrm>
          <a:prstGeom prst="rect">
            <a:avLst/>
          </a:prstGeom>
          <a:solidFill>
            <a:schemeClr val="bg2">
              <a:lumMod val="20000"/>
              <a:lumOff val="80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CONTESTACIÓN</a:t>
            </a:r>
            <a:endParaRPr lang="es-MX" sz="1100" b="1" dirty="0">
              <a:ea typeface="Calibri"/>
              <a:cs typeface="Times New Roman"/>
            </a:endParaRPr>
          </a:p>
          <a:p>
            <a:pPr algn="ctr"/>
            <a:r>
              <a:rPr lang="es-VE" sz="1000" b="1" dirty="0">
                <a:latin typeface="Utsaah"/>
                <a:ea typeface="Calibri"/>
                <a:cs typeface="Times New Roman"/>
              </a:rPr>
              <a:t>DE LA</a:t>
            </a:r>
            <a:endParaRPr lang="es-MX" sz="1100" b="1" dirty="0">
              <a:ea typeface="Calibri"/>
              <a:cs typeface="Times New Roman"/>
            </a:endParaRPr>
          </a:p>
          <a:p>
            <a:pPr algn="ctr"/>
            <a:r>
              <a:rPr lang="es-VE" sz="1000" b="1" dirty="0">
                <a:latin typeface="Utsaah"/>
                <a:ea typeface="Calibri"/>
                <a:cs typeface="Times New Roman"/>
              </a:rPr>
              <a:t>DEMANDA</a:t>
            </a:r>
            <a:endParaRPr lang="es-MX" sz="1100" b="1" dirty="0">
              <a:ea typeface="Calibri"/>
              <a:cs typeface="Times New Roman"/>
            </a:endParaRPr>
          </a:p>
          <a:p>
            <a:pPr algn="ctr"/>
            <a:r>
              <a:rPr lang="es-VE" sz="1000" dirty="0">
                <a:latin typeface="Utsaah"/>
                <a:ea typeface="Calibri"/>
                <a:cs typeface="Times New Roman"/>
              </a:rPr>
              <a:t>ART. 359 CPC.</a:t>
            </a:r>
            <a:endParaRPr lang="es-MX" sz="1100" dirty="0">
              <a:ea typeface="Calibri"/>
              <a:cs typeface="Times New Roman"/>
            </a:endParaRPr>
          </a:p>
        </p:txBody>
      </p:sp>
      <p:sp>
        <p:nvSpPr>
          <p:cNvPr id="14" name="16 Cuadro de texto"/>
          <p:cNvSpPr txBox="1"/>
          <p:nvPr/>
        </p:nvSpPr>
        <p:spPr>
          <a:xfrm>
            <a:off x="1792307" y="2058981"/>
            <a:ext cx="1621790" cy="768077"/>
          </a:xfrm>
          <a:prstGeom prst="rect">
            <a:avLst/>
          </a:prstGeom>
          <a:solidFill>
            <a:srgbClr val="FF0000"/>
          </a:solidFill>
          <a:ln w="6350">
            <a:solidFill>
              <a:srgbClr val="FF0000"/>
            </a:solid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dirty="0">
                <a:latin typeface="Utsaah"/>
                <a:ea typeface="Calibri"/>
                <a:cs typeface="Times New Roman"/>
              </a:rPr>
              <a:t>CUESTIONES PREVIAS </a:t>
            </a:r>
            <a:endParaRPr lang="es-MX" sz="1100" dirty="0">
              <a:ea typeface="Calibri"/>
              <a:cs typeface="Times New Roman"/>
            </a:endParaRPr>
          </a:p>
          <a:p>
            <a:pPr algn="ctr"/>
            <a:r>
              <a:rPr lang="es-VE" sz="1000" dirty="0">
                <a:latin typeface="Utsaah"/>
                <a:ea typeface="Calibri"/>
                <a:cs typeface="Times New Roman"/>
              </a:rPr>
              <a:t>RECONVENCIÓN </a:t>
            </a:r>
            <a:endParaRPr lang="es-MX" sz="1100" dirty="0">
              <a:ea typeface="Calibri"/>
              <a:cs typeface="Times New Roman"/>
            </a:endParaRPr>
          </a:p>
          <a:p>
            <a:pPr algn="ctr"/>
            <a:r>
              <a:rPr lang="es-VE" sz="1000" dirty="0">
                <a:latin typeface="Utsaah"/>
                <a:ea typeface="Calibri"/>
                <a:cs typeface="Times New Roman"/>
              </a:rPr>
              <a:t>INTERVENCIÓN FORZADA</a:t>
            </a:r>
            <a:endParaRPr lang="es-MX" sz="1100" dirty="0">
              <a:ea typeface="Calibri"/>
              <a:cs typeface="Times New Roman"/>
            </a:endParaRPr>
          </a:p>
          <a:p>
            <a:pPr algn="ctr"/>
            <a:r>
              <a:rPr lang="es-VE" sz="1000" dirty="0">
                <a:latin typeface="Utsaah"/>
                <a:ea typeface="Calibri"/>
                <a:cs typeface="Times New Roman"/>
              </a:rPr>
              <a:t>ARTS. 346 y 361 CPC.</a:t>
            </a:r>
            <a:endParaRPr lang="es-MX" sz="1100" dirty="0">
              <a:ea typeface="Calibri"/>
              <a:cs typeface="Times New Roman"/>
            </a:endParaRPr>
          </a:p>
        </p:txBody>
      </p:sp>
      <p:cxnSp>
        <p:nvCxnSpPr>
          <p:cNvPr id="15" name="17 Conector recto"/>
          <p:cNvCxnSpPr/>
          <p:nvPr/>
        </p:nvCxnSpPr>
        <p:spPr>
          <a:xfrm flipH="1">
            <a:off x="3416251" y="2443018"/>
            <a:ext cx="612140" cy="0"/>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16" name="18 Cuadro de texto"/>
          <p:cNvSpPr txBox="1"/>
          <p:nvPr/>
        </p:nvSpPr>
        <p:spPr>
          <a:xfrm>
            <a:off x="2351585" y="1395095"/>
            <a:ext cx="1757045" cy="285750"/>
          </a:xfrm>
          <a:prstGeom prst="rect">
            <a:avLst/>
          </a:prstGeom>
          <a:solidFill>
            <a:srgbClr val="FFFF00"/>
          </a:solidFill>
          <a:ln w="6350">
            <a:solidFill>
              <a:srgbClr val="FF0000"/>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s-VE" sz="1100" b="1" dirty="0">
                <a:latin typeface="Utsaah"/>
                <a:ea typeface="Calibri"/>
                <a:cs typeface="Times New Roman"/>
              </a:rPr>
              <a:t>FASE DE INTRODUCCIÓN</a:t>
            </a:r>
            <a:endParaRPr lang="es-MX" sz="1100" dirty="0">
              <a:ea typeface="Calibri"/>
              <a:cs typeface="Times New Roman"/>
            </a:endParaRPr>
          </a:p>
        </p:txBody>
      </p:sp>
      <p:sp>
        <p:nvSpPr>
          <p:cNvPr id="17" name="19 Cuadro de texto"/>
          <p:cNvSpPr txBox="1"/>
          <p:nvPr/>
        </p:nvSpPr>
        <p:spPr>
          <a:xfrm>
            <a:off x="5574929" y="1395095"/>
            <a:ext cx="1915795" cy="285750"/>
          </a:xfrm>
          <a:prstGeom prst="rect">
            <a:avLst/>
          </a:prstGeom>
          <a:solidFill>
            <a:srgbClr val="92D050"/>
          </a:solidFill>
          <a:ln w="6350">
            <a:solidFill>
              <a:srgbClr val="FF0000"/>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s-VE" sz="1100" b="1">
                <a:latin typeface="Utsaah"/>
                <a:ea typeface="Calibri"/>
                <a:cs typeface="Times New Roman"/>
              </a:rPr>
              <a:t>FASE DE INSTRUCCIÓN</a:t>
            </a:r>
            <a:endParaRPr lang="es-MX" sz="1100">
              <a:ea typeface="Calibri"/>
              <a:cs typeface="Times New Roman"/>
            </a:endParaRPr>
          </a:p>
        </p:txBody>
      </p:sp>
      <p:sp>
        <p:nvSpPr>
          <p:cNvPr id="18" name="20 Cuadro de texto"/>
          <p:cNvSpPr txBox="1"/>
          <p:nvPr/>
        </p:nvSpPr>
        <p:spPr>
          <a:xfrm>
            <a:off x="4667119" y="3573018"/>
            <a:ext cx="829310" cy="752603"/>
          </a:xfrm>
          <a:prstGeom prst="rect">
            <a:avLst/>
          </a:prstGeom>
          <a:solidFill>
            <a:schemeClr val="tx1">
              <a:lumMod val="85000"/>
            </a:schemeClr>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PROMOCIÓN </a:t>
            </a:r>
            <a:endParaRPr lang="es-MX" sz="1100" b="1" dirty="0">
              <a:ea typeface="Calibri"/>
              <a:cs typeface="Times New Roman"/>
            </a:endParaRPr>
          </a:p>
          <a:p>
            <a:pPr algn="ctr"/>
            <a:r>
              <a:rPr lang="es-VE" sz="1000" b="1" dirty="0">
                <a:latin typeface="Utsaah"/>
                <a:ea typeface="Calibri"/>
                <a:cs typeface="Times New Roman"/>
              </a:rPr>
              <a:t>DE PRUEBAS</a:t>
            </a:r>
            <a:endParaRPr lang="es-MX" sz="1100" b="1" dirty="0">
              <a:ea typeface="Calibri"/>
              <a:cs typeface="Times New Roman"/>
            </a:endParaRPr>
          </a:p>
          <a:p>
            <a:pPr algn="ctr"/>
            <a:r>
              <a:rPr lang="es-VE" sz="1000" dirty="0">
                <a:latin typeface="Utsaah"/>
                <a:ea typeface="Calibri"/>
                <a:cs typeface="Times New Roman"/>
              </a:rPr>
              <a:t>(15 DÍAS)</a:t>
            </a:r>
            <a:endParaRPr lang="es-MX" sz="1100" dirty="0">
              <a:ea typeface="Calibri"/>
              <a:cs typeface="Times New Roman"/>
            </a:endParaRPr>
          </a:p>
          <a:p>
            <a:pPr algn="ctr"/>
            <a:r>
              <a:rPr lang="es-VE" sz="1000" dirty="0">
                <a:latin typeface="Utsaah"/>
                <a:ea typeface="Calibri"/>
                <a:cs typeface="Times New Roman"/>
              </a:rPr>
              <a:t>ART. 396 CPC.</a:t>
            </a:r>
            <a:endParaRPr lang="es-MX" sz="1100" dirty="0">
              <a:ea typeface="Calibri"/>
              <a:cs typeface="Times New Roman"/>
            </a:endParaRPr>
          </a:p>
        </p:txBody>
      </p:sp>
      <p:sp>
        <p:nvSpPr>
          <p:cNvPr id="19" name="21 Cuadro de texto"/>
          <p:cNvSpPr txBox="1"/>
          <p:nvPr/>
        </p:nvSpPr>
        <p:spPr>
          <a:xfrm>
            <a:off x="5546737" y="3573018"/>
            <a:ext cx="996721" cy="752603"/>
          </a:xfrm>
          <a:prstGeom prst="rect">
            <a:avLst/>
          </a:prstGeom>
          <a:solidFill>
            <a:schemeClr val="accent6">
              <a:lumMod val="60000"/>
              <a:lumOff val="40000"/>
            </a:schemeClr>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CONVENIMIENTO</a:t>
            </a:r>
            <a:endParaRPr lang="es-MX" sz="1100" b="1" dirty="0">
              <a:ea typeface="Calibri"/>
              <a:cs typeface="Times New Roman"/>
            </a:endParaRPr>
          </a:p>
          <a:p>
            <a:pPr algn="ctr"/>
            <a:r>
              <a:rPr lang="es-VE" sz="1000" b="1" dirty="0">
                <a:latin typeface="Utsaah"/>
                <a:ea typeface="Calibri"/>
                <a:cs typeface="Times New Roman"/>
              </a:rPr>
              <a:t>U OPOSICIÓN</a:t>
            </a:r>
            <a:endParaRPr lang="es-MX" sz="1100" b="1" dirty="0">
              <a:ea typeface="Calibri"/>
              <a:cs typeface="Times New Roman"/>
            </a:endParaRPr>
          </a:p>
          <a:p>
            <a:pPr algn="ctr"/>
            <a:r>
              <a:rPr lang="es-VE" sz="1000" dirty="0">
                <a:latin typeface="Utsaah"/>
                <a:ea typeface="Calibri"/>
                <a:cs typeface="Times New Roman"/>
              </a:rPr>
              <a:t>(3 DÍAS)</a:t>
            </a:r>
            <a:endParaRPr lang="es-MX" sz="1100" dirty="0">
              <a:ea typeface="Calibri"/>
              <a:cs typeface="Times New Roman"/>
            </a:endParaRPr>
          </a:p>
          <a:p>
            <a:pPr algn="ctr"/>
            <a:r>
              <a:rPr lang="es-VE" sz="1000" dirty="0">
                <a:latin typeface="Utsaah"/>
                <a:ea typeface="Calibri"/>
                <a:cs typeface="Times New Roman"/>
              </a:rPr>
              <a:t>ART. 397 CPC.</a:t>
            </a:r>
            <a:endParaRPr lang="es-MX" sz="1100" dirty="0">
              <a:ea typeface="Calibri"/>
              <a:cs typeface="Times New Roman"/>
            </a:endParaRPr>
          </a:p>
        </p:txBody>
      </p:sp>
      <p:sp>
        <p:nvSpPr>
          <p:cNvPr id="20" name="22 Cuadro de texto"/>
          <p:cNvSpPr txBox="1"/>
          <p:nvPr/>
        </p:nvSpPr>
        <p:spPr>
          <a:xfrm>
            <a:off x="6580658" y="3573017"/>
            <a:ext cx="858520" cy="743078"/>
          </a:xfrm>
          <a:prstGeom prst="rect">
            <a:avLst/>
          </a:prstGeom>
          <a:solidFill>
            <a:srgbClr val="F5FAD4"/>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ADMISIÓN</a:t>
            </a:r>
            <a:endParaRPr lang="es-MX" sz="1100" b="1" dirty="0">
              <a:ea typeface="Calibri"/>
              <a:cs typeface="Times New Roman"/>
            </a:endParaRPr>
          </a:p>
          <a:p>
            <a:pPr algn="ctr"/>
            <a:r>
              <a:rPr lang="es-VE" sz="1000" b="1" dirty="0">
                <a:latin typeface="Utsaah"/>
                <a:ea typeface="Calibri"/>
                <a:cs typeface="Times New Roman"/>
              </a:rPr>
              <a:t>DE PRUEBAS</a:t>
            </a:r>
            <a:endParaRPr lang="es-MX" sz="1100" b="1" dirty="0">
              <a:ea typeface="Calibri"/>
              <a:cs typeface="Times New Roman"/>
            </a:endParaRPr>
          </a:p>
          <a:p>
            <a:pPr algn="ctr"/>
            <a:r>
              <a:rPr lang="es-VE" sz="1000" dirty="0">
                <a:latin typeface="Utsaah"/>
                <a:ea typeface="Calibri"/>
                <a:cs typeface="Times New Roman"/>
              </a:rPr>
              <a:t>(3 DÍAS)</a:t>
            </a:r>
            <a:endParaRPr lang="es-MX" sz="1100" dirty="0">
              <a:ea typeface="Calibri"/>
              <a:cs typeface="Times New Roman"/>
            </a:endParaRPr>
          </a:p>
          <a:p>
            <a:pPr algn="ctr"/>
            <a:r>
              <a:rPr lang="es-VE" sz="1000" dirty="0">
                <a:latin typeface="Utsaah"/>
                <a:ea typeface="Calibri"/>
                <a:cs typeface="Times New Roman"/>
              </a:rPr>
              <a:t>ART. 398 CPC.</a:t>
            </a:r>
            <a:endParaRPr lang="es-MX" sz="1100" dirty="0">
              <a:ea typeface="Calibri"/>
              <a:cs typeface="Times New Roman"/>
            </a:endParaRPr>
          </a:p>
        </p:txBody>
      </p:sp>
      <p:sp>
        <p:nvSpPr>
          <p:cNvPr id="21" name="23 Cuadro de texto"/>
          <p:cNvSpPr txBox="1"/>
          <p:nvPr/>
        </p:nvSpPr>
        <p:spPr>
          <a:xfrm>
            <a:off x="7481865" y="3573017"/>
            <a:ext cx="914400" cy="743078"/>
          </a:xfrm>
          <a:prstGeom prst="rect">
            <a:avLst/>
          </a:prstGeom>
          <a:solidFill>
            <a:srgbClr val="FFC000"/>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EVACUACIÓN</a:t>
            </a:r>
            <a:endParaRPr lang="es-MX" sz="1100" b="1" dirty="0">
              <a:ea typeface="Calibri"/>
              <a:cs typeface="Times New Roman"/>
            </a:endParaRPr>
          </a:p>
          <a:p>
            <a:pPr algn="ctr"/>
            <a:r>
              <a:rPr lang="es-VE" sz="1000" b="1" dirty="0">
                <a:latin typeface="Utsaah"/>
                <a:ea typeface="Calibri"/>
                <a:cs typeface="Times New Roman"/>
              </a:rPr>
              <a:t>DE PRUEBAS</a:t>
            </a:r>
            <a:endParaRPr lang="es-MX" sz="1100" b="1" dirty="0">
              <a:ea typeface="Calibri"/>
              <a:cs typeface="Times New Roman"/>
            </a:endParaRPr>
          </a:p>
          <a:p>
            <a:pPr algn="ctr"/>
            <a:r>
              <a:rPr lang="es-VE" sz="1000" dirty="0">
                <a:latin typeface="Utsaah"/>
                <a:ea typeface="Calibri"/>
                <a:cs typeface="Times New Roman"/>
              </a:rPr>
              <a:t>(30 DÍAS)</a:t>
            </a:r>
            <a:endParaRPr lang="es-MX" sz="1100" dirty="0">
              <a:ea typeface="Calibri"/>
              <a:cs typeface="Times New Roman"/>
            </a:endParaRPr>
          </a:p>
          <a:p>
            <a:pPr algn="ctr"/>
            <a:r>
              <a:rPr lang="es-VE" sz="1000" dirty="0">
                <a:latin typeface="Utsaah"/>
                <a:ea typeface="Calibri"/>
                <a:cs typeface="Times New Roman"/>
              </a:rPr>
              <a:t>ART. 400 CPC.</a:t>
            </a:r>
            <a:endParaRPr lang="es-MX" sz="1100" dirty="0">
              <a:ea typeface="Calibri"/>
              <a:cs typeface="Times New Roman"/>
            </a:endParaRPr>
          </a:p>
        </p:txBody>
      </p:sp>
      <p:cxnSp>
        <p:nvCxnSpPr>
          <p:cNvPr id="22" name="24 Conector recto"/>
          <p:cNvCxnSpPr/>
          <p:nvPr/>
        </p:nvCxnSpPr>
        <p:spPr>
          <a:xfrm>
            <a:off x="8530224" y="1398270"/>
            <a:ext cx="0" cy="419737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25 Cuadro de texto"/>
          <p:cNvSpPr txBox="1"/>
          <p:nvPr/>
        </p:nvSpPr>
        <p:spPr>
          <a:xfrm>
            <a:off x="7081994" y="2695904"/>
            <a:ext cx="897890" cy="713730"/>
          </a:xfrm>
          <a:prstGeom prst="rect">
            <a:avLst/>
          </a:prstGeom>
          <a:solidFill>
            <a:schemeClr val="accent5"/>
          </a:solidFill>
          <a:ln w="6350">
            <a:solidFill>
              <a:srgbClr val="FF0000"/>
            </a:solid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dirty="0">
                <a:latin typeface="Utsaah"/>
                <a:ea typeface="Calibri"/>
                <a:cs typeface="Times New Roman"/>
              </a:rPr>
              <a:t>AUTO PARA </a:t>
            </a:r>
            <a:endParaRPr lang="es-MX" sz="1100" dirty="0">
              <a:ea typeface="Calibri"/>
              <a:cs typeface="Times New Roman"/>
            </a:endParaRPr>
          </a:p>
          <a:p>
            <a:pPr algn="ctr"/>
            <a:r>
              <a:rPr lang="es-VE" sz="1000" dirty="0">
                <a:latin typeface="Utsaah"/>
                <a:ea typeface="Calibri"/>
                <a:cs typeface="Times New Roman"/>
              </a:rPr>
              <a:t>MEJOR PROVEER</a:t>
            </a:r>
            <a:endParaRPr lang="es-MX" sz="1100" dirty="0">
              <a:ea typeface="Calibri"/>
              <a:cs typeface="Times New Roman"/>
            </a:endParaRPr>
          </a:p>
          <a:p>
            <a:pPr algn="ctr"/>
            <a:r>
              <a:rPr lang="es-VE" sz="1000" dirty="0">
                <a:latin typeface="Utsaah"/>
                <a:ea typeface="Calibri"/>
                <a:cs typeface="Times New Roman"/>
              </a:rPr>
              <a:t>ART. 401 CPC.</a:t>
            </a:r>
            <a:endParaRPr lang="es-MX" sz="1100" dirty="0">
              <a:ea typeface="Calibri"/>
              <a:cs typeface="Times New Roman"/>
            </a:endParaRPr>
          </a:p>
        </p:txBody>
      </p:sp>
      <p:cxnSp>
        <p:nvCxnSpPr>
          <p:cNvPr id="24" name="26 Conector recto"/>
          <p:cNvCxnSpPr/>
          <p:nvPr/>
        </p:nvCxnSpPr>
        <p:spPr>
          <a:xfrm flipH="1">
            <a:off x="7949954" y="3051952"/>
            <a:ext cx="500380" cy="0"/>
          </a:xfrm>
          <a:prstGeom prst="line">
            <a:avLst/>
          </a:prstGeom>
          <a:ln w="9525">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25" name="27 Cuadro de texto"/>
          <p:cNvSpPr txBox="1"/>
          <p:nvPr/>
        </p:nvSpPr>
        <p:spPr>
          <a:xfrm>
            <a:off x="8591658" y="3573017"/>
            <a:ext cx="906145" cy="751968"/>
          </a:xfrm>
          <a:prstGeom prst="rect">
            <a:avLst/>
          </a:prstGeom>
          <a:solidFill>
            <a:srgbClr val="FFFF00"/>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ACTO DE INFORMES</a:t>
            </a:r>
            <a:endParaRPr lang="es-MX" sz="1100" b="1" dirty="0">
              <a:ea typeface="Calibri"/>
              <a:cs typeface="Times New Roman"/>
            </a:endParaRPr>
          </a:p>
          <a:p>
            <a:pPr algn="ctr"/>
            <a:r>
              <a:rPr lang="es-VE" sz="1000" dirty="0">
                <a:latin typeface="Utsaah"/>
                <a:ea typeface="Calibri"/>
                <a:cs typeface="Times New Roman"/>
              </a:rPr>
              <a:t>(15 DÍAS)</a:t>
            </a:r>
            <a:endParaRPr lang="es-MX" sz="1100" dirty="0">
              <a:ea typeface="Calibri"/>
              <a:cs typeface="Times New Roman"/>
            </a:endParaRPr>
          </a:p>
          <a:p>
            <a:pPr algn="ctr"/>
            <a:r>
              <a:rPr lang="es-VE" sz="1000" dirty="0">
                <a:latin typeface="Utsaah"/>
                <a:ea typeface="Calibri"/>
                <a:cs typeface="Times New Roman"/>
              </a:rPr>
              <a:t>ART. 511 CPC.</a:t>
            </a:r>
            <a:endParaRPr lang="es-MX" sz="1100" dirty="0">
              <a:ea typeface="Calibri"/>
              <a:cs typeface="Times New Roman"/>
            </a:endParaRPr>
          </a:p>
        </p:txBody>
      </p:sp>
      <p:sp>
        <p:nvSpPr>
          <p:cNvPr id="26" name="28 Cuadro de texto"/>
          <p:cNvSpPr txBox="1"/>
          <p:nvPr/>
        </p:nvSpPr>
        <p:spPr>
          <a:xfrm>
            <a:off x="8586713" y="4771440"/>
            <a:ext cx="916048" cy="824200"/>
          </a:xfrm>
          <a:prstGeom prst="rect">
            <a:avLst/>
          </a:prstGeom>
          <a:solidFill>
            <a:schemeClr val="accent3">
              <a:lumMod val="40000"/>
              <a:lumOff val="60000"/>
            </a:schemeClr>
          </a:solidFill>
          <a:ln w="6350">
            <a:solidFill>
              <a:srgbClr val="FF0000"/>
            </a:solid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dirty="0">
                <a:latin typeface="Utsaah"/>
                <a:ea typeface="Calibri"/>
                <a:cs typeface="Times New Roman"/>
              </a:rPr>
              <a:t>OBSERVACIÓN </a:t>
            </a:r>
            <a:endParaRPr lang="es-MX" sz="1100" dirty="0">
              <a:ea typeface="Calibri"/>
              <a:cs typeface="Times New Roman"/>
            </a:endParaRPr>
          </a:p>
          <a:p>
            <a:pPr algn="ctr"/>
            <a:r>
              <a:rPr lang="es-VE" sz="1000" dirty="0">
                <a:latin typeface="Utsaah"/>
                <a:ea typeface="Calibri"/>
                <a:cs typeface="Times New Roman"/>
              </a:rPr>
              <a:t>A LOS INFORMES</a:t>
            </a:r>
            <a:endParaRPr lang="es-MX" sz="1100" dirty="0">
              <a:ea typeface="Calibri"/>
              <a:cs typeface="Times New Roman"/>
            </a:endParaRPr>
          </a:p>
          <a:p>
            <a:pPr algn="ctr"/>
            <a:r>
              <a:rPr lang="es-VE" sz="1000" dirty="0">
                <a:latin typeface="Utsaah"/>
                <a:ea typeface="Calibri"/>
                <a:cs typeface="Times New Roman"/>
              </a:rPr>
              <a:t>(8 DÍAS)</a:t>
            </a:r>
            <a:endParaRPr lang="es-MX" sz="1100" dirty="0">
              <a:ea typeface="Calibri"/>
              <a:cs typeface="Times New Roman"/>
            </a:endParaRPr>
          </a:p>
          <a:p>
            <a:pPr algn="ctr"/>
            <a:r>
              <a:rPr lang="es-VE" sz="1000" dirty="0">
                <a:latin typeface="Utsaah"/>
                <a:ea typeface="Calibri"/>
                <a:cs typeface="Times New Roman"/>
              </a:rPr>
              <a:t>ART. 513 CPC.</a:t>
            </a:r>
            <a:endParaRPr lang="es-MX" sz="1100" dirty="0">
              <a:ea typeface="Calibri"/>
              <a:cs typeface="Times New Roman"/>
            </a:endParaRPr>
          </a:p>
        </p:txBody>
      </p:sp>
      <p:sp>
        <p:nvSpPr>
          <p:cNvPr id="27" name="29 Cuadro de texto"/>
          <p:cNvSpPr txBox="1"/>
          <p:nvPr/>
        </p:nvSpPr>
        <p:spPr>
          <a:xfrm>
            <a:off x="8587871" y="2381810"/>
            <a:ext cx="916047" cy="726925"/>
          </a:xfrm>
          <a:prstGeom prst="rect">
            <a:avLst/>
          </a:prstGeom>
          <a:solidFill>
            <a:schemeClr val="accent6">
              <a:lumMod val="40000"/>
              <a:lumOff val="60000"/>
            </a:schemeClr>
          </a:solidFill>
          <a:ln w="6350">
            <a:solidFill>
              <a:srgbClr val="FF0000"/>
            </a:solid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dirty="0">
                <a:latin typeface="Utsaah"/>
                <a:ea typeface="Calibri"/>
                <a:cs typeface="Times New Roman"/>
              </a:rPr>
              <a:t>AUTO PARA </a:t>
            </a:r>
            <a:endParaRPr lang="es-MX" sz="1100" dirty="0">
              <a:ea typeface="Calibri"/>
              <a:cs typeface="Times New Roman"/>
            </a:endParaRPr>
          </a:p>
          <a:p>
            <a:pPr algn="ctr"/>
            <a:r>
              <a:rPr lang="es-VE" sz="1000" dirty="0">
                <a:latin typeface="Utsaah"/>
                <a:ea typeface="Calibri"/>
                <a:cs typeface="Times New Roman"/>
              </a:rPr>
              <a:t>MEJOR PROVEER</a:t>
            </a:r>
            <a:endParaRPr lang="es-MX" sz="1100" dirty="0">
              <a:ea typeface="Calibri"/>
              <a:cs typeface="Times New Roman"/>
            </a:endParaRPr>
          </a:p>
          <a:p>
            <a:pPr algn="ctr"/>
            <a:r>
              <a:rPr lang="es-VE" sz="1000" dirty="0">
                <a:latin typeface="Utsaah"/>
                <a:ea typeface="Calibri"/>
                <a:cs typeface="Times New Roman"/>
              </a:rPr>
              <a:t>ART. 514 CPC.</a:t>
            </a:r>
            <a:endParaRPr lang="es-MX" sz="1100" dirty="0">
              <a:ea typeface="Calibri"/>
              <a:cs typeface="Times New Roman"/>
            </a:endParaRPr>
          </a:p>
        </p:txBody>
      </p:sp>
      <p:cxnSp>
        <p:nvCxnSpPr>
          <p:cNvPr id="28" name="30 Conector recto"/>
          <p:cNvCxnSpPr/>
          <p:nvPr/>
        </p:nvCxnSpPr>
        <p:spPr>
          <a:xfrm flipH="1" flipV="1">
            <a:off x="9043781" y="3117564"/>
            <a:ext cx="1" cy="45732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9" name="31 Conector recto"/>
          <p:cNvCxnSpPr/>
          <p:nvPr/>
        </p:nvCxnSpPr>
        <p:spPr>
          <a:xfrm flipV="1">
            <a:off x="8450511" y="3047859"/>
            <a:ext cx="0" cy="1310471"/>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30" name="34 Cuadro de texto"/>
          <p:cNvSpPr txBox="1"/>
          <p:nvPr/>
        </p:nvSpPr>
        <p:spPr>
          <a:xfrm>
            <a:off x="9535302" y="3415985"/>
            <a:ext cx="882015" cy="909001"/>
          </a:xfrm>
          <a:prstGeom prst="rect">
            <a:avLst/>
          </a:prstGeom>
          <a:solidFill>
            <a:schemeClr val="accent5">
              <a:lumMod val="60000"/>
              <a:lumOff val="40000"/>
            </a:schemeClr>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SENTENCIA DE</a:t>
            </a:r>
          </a:p>
          <a:p>
            <a:pPr algn="ctr"/>
            <a:r>
              <a:rPr lang="es-VE" sz="1000" b="1" dirty="0">
                <a:latin typeface="Utsaah" pitchFamily="34" charset="0"/>
                <a:ea typeface="Calibri"/>
                <a:cs typeface="Utsaah" pitchFamily="34" charset="0"/>
              </a:rPr>
              <a:t>PRIMERA INSTANCIA</a:t>
            </a:r>
            <a:endParaRPr lang="es-MX" sz="1100" b="1" dirty="0">
              <a:latin typeface="Utsaah" pitchFamily="34" charset="0"/>
              <a:ea typeface="Calibri"/>
              <a:cs typeface="Utsaah" pitchFamily="34" charset="0"/>
            </a:endParaRPr>
          </a:p>
          <a:p>
            <a:pPr algn="ctr"/>
            <a:r>
              <a:rPr lang="es-VE" sz="1000" b="1" dirty="0">
                <a:latin typeface="Utsaah"/>
                <a:ea typeface="Calibri"/>
                <a:cs typeface="Times New Roman"/>
              </a:rPr>
              <a:t>(</a:t>
            </a:r>
            <a:r>
              <a:rPr lang="es-VE" sz="1000" b="1" dirty="0">
                <a:latin typeface="Utsaah"/>
                <a:ea typeface="Calibri"/>
                <a:cs typeface="Times New Roman"/>
              </a:rPr>
              <a:t>60 DÍAS)</a:t>
            </a:r>
            <a:endParaRPr lang="es-MX" sz="1100" b="1" dirty="0">
              <a:ea typeface="Calibri"/>
              <a:cs typeface="Times New Roman"/>
            </a:endParaRPr>
          </a:p>
          <a:p>
            <a:pPr algn="ctr"/>
            <a:r>
              <a:rPr lang="es-VE" sz="1000" b="1" dirty="0">
                <a:latin typeface="Utsaah"/>
                <a:ea typeface="Calibri"/>
                <a:cs typeface="Times New Roman"/>
              </a:rPr>
              <a:t>ART. 515 CPC.</a:t>
            </a:r>
            <a:endParaRPr lang="es-MX" sz="1100" b="1" dirty="0">
              <a:ea typeface="Calibri"/>
              <a:cs typeface="Times New Roman"/>
            </a:endParaRPr>
          </a:p>
        </p:txBody>
      </p:sp>
      <p:sp>
        <p:nvSpPr>
          <p:cNvPr id="31" name="35 Cuadro de texto"/>
          <p:cNvSpPr txBox="1"/>
          <p:nvPr/>
        </p:nvSpPr>
        <p:spPr>
          <a:xfrm>
            <a:off x="8688289" y="1398270"/>
            <a:ext cx="1747526" cy="285750"/>
          </a:xfrm>
          <a:prstGeom prst="rect">
            <a:avLst/>
          </a:prstGeom>
          <a:solidFill>
            <a:srgbClr val="FFC000"/>
          </a:solidFill>
          <a:ln w="6350">
            <a:solidFill>
              <a:srgbClr val="FF0000"/>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s-VE" sz="1100" b="1" dirty="0">
                <a:latin typeface="Utsaah"/>
                <a:ea typeface="Calibri"/>
                <a:cs typeface="Times New Roman"/>
              </a:rPr>
              <a:t>FASE DE DECISIÓN</a:t>
            </a:r>
            <a:endParaRPr lang="es-MX" sz="1100" dirty="0">
              <a:ea typeface="Calibri"/>
              <a:cs typeface="Times New Roman"/>
            </a:endParaRPr>
          </a:p>
        </p:txBody>
      </p:sp>
      <p:cxnSp>
        <p:nvCxnSpPr>
          <p:cNvPr id="33" name="37 Conector recto"/>
          <p:cNvCxnSpPr/>
          <p:nvPr/>
        </p:nvCxnSpPr>
        <p:spPr>
          <a:xfrm>
            <a:off x="9044801" y="4319270"/>
            <a:ext cx="0" cy="450850"/>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2" name="Rectangle 41"/>
          <p:cNvSpPr>
            <a:spLocks noChangeArrowheads="1"/>
          </p:cNvSpPr>
          <p:nvPr/>
        </p:nvSpPr>
        <p:spPr bwMode="auto">
          <a:xfrm>
            <a:off x="1775521" y="396732"/>
            <a:ext cx="863734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s-VE" sz="1400" b="1" dirty="0">
                <a:solidFill>
                  <a:srgbClr val="FFFF00"/>
                </a:solidFill>
                <a:latin typeface="Lucida Bright" panose="02040602050505020304" pitchFamily="18" charset="0"/>
                <a:ea typeface="Verdana" pitchFamily="34" charset="0"/>
                <a:cs typeface="Verdana" pitchFamily="34" charset="0"/>
              </a:rPr>
              <a:t>PROCEDIMIENTO DEL </a:t>
            </a:r>
            <a:r>
              <a:rPr lang="es-VE" sz="1400" b="1" dirty="0" smtClean="0">
                <a:solidFill>
                  <a:srgbClr val="FFFF00"/>
                </a:solidFill>
                <a:latin typeface="Lucida Bright" panose="02040602050505020304" pitchFamily="18" charset="0"/>
                <a:ea typeface="Verdana" pitchFamily="34" charset="0"/>
                <a:cs typeface="Verdana" pitchFamily="34" charset="0"/>
              </a:rPr>
              <a:t>JUICIO </a:t>
            </a:r>
            <a:r>
              <a:rPr lang="es-VE" sz="1400" b="1" dirty="0">
                <a:solidFill>
                  <a:srgbClr val="FFFF00"/>
                </a:solidFill>
                <a:latin typeface="Lucida Bright" panose="02040602050505020304" pitchFamily="18" charset="0"/>
                <a:ea typeface="Verdana" pitchFamily="34" charset="0"/>
                <a:cs typeface="Verdana" pitchFamily="34" charset="0"/>
              </a:rPr>
              <a:t>ORDINARIO </a:t>
            </a:r>
            <a:r>
              <a:rPr lang="es-VE" sz="1400" b="1" dirty="0" smtClean="0">
                <a:solidFill>
                  <a:srgbClr val="FFFF00"/>
                </a:solidFill>
                <a:latin typeface="Lucida Bright" panose="02040602050505020304" pitchFamily="18" charset="0"/>
                <a:ea typeface="Verdana" pitchFamily="34" charset="0"/>
                <a:cs typeface="Verdana" pitchFamily="34" charset="0"/>
              </a:rPr>
              <a:t>DE </a:t>
            </a:r>
            <a:r>
              <a:rPr lang="es-VE" sz="1400" b="1" dirty="0">
                <a:solidFill>
                  <a:srgbClr val="FFFF00"/>
                </a:solidFill>
                <a:latin typeface="Lucida Bright" panose="02040602050505020304" pitchFamily="18" charset="0"/>
                <a:ea typeface="Verdana" pitchFamily="34" charset="0"/>
                <a:cs typeface="Verdana" pitchFamily="34" charset="0"/>
              </a:rPr>
              <a:t>PRIMERA INSTANCIA</a:t>
            </a:r>
            <a:endParaRPr lang="es-MX" sz="1400" dirty="0">
              <a:solidFill>
                <a:srgbClr val="FFFF00"/>
              </a:solidFill>
              <a:latin typeface="Lucida Bright" panose="02040602050505020304" pitchFamily="18" charset="0"/>
              <a:ea typeface="Verdana" pitchFamily="34" charset="0"/>
              <a:cs typeface="Verdana" pitchFamily="34" charset="0"/>
            </a:endParaRPr>
          </a:p>
        </p:txBody>
      </p:sp>
      <p:sp>
        <p:nvSpPr>
          <p:cNvPr id="34" name="Rectangle 61"/>
          <p:cNvSpPr>
            <a:spLocks noChangeArrowheads="1"/>
          </p:cNvSpPr>
          <p:nvPr/>
        </p:nvSpPr>
        <p:spPr bwMode="auto">
          <a:xfrm>
            <a:off x="1524001"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MX">
              <a:latin typeface="Arial" pitchFamily="34" charset="0"/>
              <a:cs typeface="Arial" pitchFamily="34" charset="0"/>
            </a:endParaRPr>
          </a:p>
        </p:txBody>
      </p:sp>
      <p:cxnSp>
        <p:nvCxnSpPr>
          <p:cNvPr id="40" name="1 Conector recto"/>
          <p:cNvCxnSpPr/>
          <p:nvPr/>
        </p:nvCxnSpPr>
        <p:spPr>
          <a:xfrm>
            <a:off x="1783730" y="4435028"/>
            <a:ext cx="8643508" cy="127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40 Conector recto"/>
          <p:cNvCxnSpPr>
            <a:stCxn id="30" idx="2"/>
          </p:cNvCxnSpPr>
          <p:nvPr/>
        </p:nvCxnSpPr>
        <p:spPr>
          <a:xfrm flipH="1">
            <a:off x="9976309" y="4324986"/>
            <a:ext cx="1" cy="140827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41 CuadroTexto"/>
          <p:cNvSpPr txBox="1"/>
          <p:nvPr/>
        </p:nvSpPr>
        <p:spPr>
          <a:xfrm>
            <a:off x="9290494" y="5717710"/>
            <a:ext cx="1389510" cy="553998"/>
          </a:xfrm>
          <a:prstGeom prst="rect">
            <a:avLst/>
          </a:prstGeom>
          <a:solidFill>
            <a:srgbClr val="FFFF00"/>
          </a:solidFill>
          <a:ln>
            <a:solidFill>
              <a:srgbClr val="FF0000"/>
            </a:solidFill>
            <a:prstDash val="dash"/>
          </a:ln>
        </p:spPr>
        <p:txBody>
          <a:bodyPr wrap="square" rtlCol="0">
            <a:spAutoFit/>
          </a:bodyPr>
          <a:lstStyle/>
          <a:p>
            <a:pPr algn="ctr"/>
            <a:r>
              <a:rPr lang="es-VE" sz="1000" dirty="0">
                <a:solidFill>
                  <a:schemeClr val="bg1"/>
                </a:solidFill>
                <a:latin typeface="Utsaah" pitchFamily="34" charset="0"/>
                <a:cs typeface="Utsaah" pitchFamily="34" charset="0"/>
              </a:rPr>
              <a:t>RECURSO PROCESAL</a:t>
            </a:r>
          </a:p>
          <a:p>
            <a:pPr algn="ctr"/>
            <a:r>
              <a:rPr lang="es-VE" sz="1000" dirty="0">
                <a:solidFill>
                  <a:schemeClr val="bg1"/>
                </a:solidFill>
                <a:latin typeface="Utsaah" pitchFamily="34" charset="0"/>
                <a:cs typeface="Utsaah" pitchFamily="34" charset="0"/>
              </a:rPr>
              <a:t> DE APELACIÓN</a:t>
            </a:r>
          </a:p>
          <a:p>
            <a:pPr algn="ctr"/>
            <a:r>
              <a:rPr lang="es-VE" sz="1000" dirty="0">
                <a:solidFill>
                  <a:schemeClr val="bg1"/>
                </a:solidFill>
                <a:latin typeface="Utsaah" pitchFamily="34" charset="0"/>
                <a:cs typeface="Utsaah" pitchFamily="34" charset="0"/>
              </a:rPr>
              <a:t>         ART. 288  CPC.</a:t>
            </a:r>
            <a:r>
              <a:rPr lang="es-VE" sz="1000" dirty="0">
                <a:solidFill>
                  <a:schemeClr val="bg1"/>
                </a:solidFill>
                <a:latin typeface="Utsaah" pitchFamily="34" charset="0"/>
                <a:cs typeface="Utsaah" pitchFamily="34" charset="0"/>
              </a:rPr>
              <a:t>.</a:t>
            </a:r>
            <a:endParaRPr lang="es-MX" sz="1000" dirty="0">
              <a:solidFill>
                <a:schemeClr val="bg1"/>
              </a:solidFill>
              <a:latin typeface="Utsaah" pitchFamily="34" charset="0"/>
              <a:cs typeface="Utsaah" pitchFamily="34" charset="0"/>
            </a:endParaRPr>
          </a:p>
        </p:txBody>
      </p:sp>
      <p:pic>
        <p:nvPicPr>
          <p:cNvPr id="38"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91309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519936" y="548680"/>
            <a:ext cx="5616624" cy="1077218"/>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SENTENCIA DE PRIMERA INSTANCIA:</a:t>
            </a:r>
          </a:p>
          <a:p>
            <a:pPr algn="r"/>
            <a:r>
              <a:rPr lang="es-VE" sz="1600" b="1" dirty="0">
                <a:solidFill>
                  <a:srgbClr val="FFFF00"/>
                </a:solidFill>
                <a:latin typeface="Lucida Bright" panose="02040602050505020304" pitchFamily="18" charset="0"/>
                <a:ea typeface="Verdana" pitchFamily="34" charset="0"/>
                <a:cs typeface="Verdana" pitchFamily="34" charset="0"/>
              </a:rPr>
              <a:t>LAPSO PARA SENTENCIAR</a:t>
            </a:r>
          </a:p>
          <a:p>
            <a:pPr algn="r"/>
            <a:r>
              <a:rPr lang="es-VE" sz="1600" b="1" dirty="0">
                <a:solidFill>
                  <a:srgbClr val="FFFF00"/>
                </a:solidFill>
                <a:latin typeface="Lucida Bright" panose="02040602050505020304" pitchFamily="18" charset="0"/>
                <a:ea typeface="Verdana" pitchFamily="34" charset="0"/>
                <a:cs typeface="Verdana" pitchFamily="34" charset="0"/>
              </a:rPr>
              <a:t>SU DIFERIMIENTO Y ORDEN DE NOTIFICACIÓN</a:t>
            </a:r>
          </a:p>
          <a:p>
            <a:pPr algn="r"/>
            <a:r>
              <a:rPr lang="es-VE" sz="1600" b="1" dirty="0">
                <a:solidFill>
                  <a:srgbClr val="FFFF00"/>
                </a:solidFill>
                <a:latin typeface="Lucida Bright" panose="02040602050505020304" pitchFamily="18" charset="0"/>
                <a:ea typeface="Verdana" pitchFamily="34" charset="0"/>
                <a:cs typeface="Verdana" pitchFamily="34" charset="0"/>
              </a:rPr>
              <a:t>RECURSO PROCESAL DE APELACIÓN</a:t>
            </a:r>
            <a:endParaRPr lang="es-MX" sz="1600" b="1" dirty="0">
              <a:solidFill>
                <a:srgbClr val="FFFF00"/>
              </a:solidFill>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1487488" y="2050970"/>
            <a:ext cx="9649072" cy="3046988"/>
          </a:xfrm>
          <a:prstGeom prst="rect">
            <a:avLst/>
          </a:prstGeom>
          <a:noFill/>
        </p:spPr>
        <p:txBody>
          <a:bodyPr wrap="square" rtlCol="0">
            <a:spAutoFit/>
          </a:bodyPr>
          <a:lstStyle/>
          <a:p>
            <a:pPr algn="just"/>
            <a:r>
              <a:rPr lang="es-ES" sz="1200" b="1" dirty="0">
                <a:latin typeface="Lucida Bright" panose="02040602050505020304" pitchFamily="18" charset="0"/>
                <a:ea typeface="Verdana" pitchFamily="34" charset="0"/>
                <a:cs typeface="Verdana" pitchFamily="34" charset="0"/>
              </a:rPr>
              <a:t>Artículo 515.</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“Presentados </a:t>
            </a:r>
            <a:r>
              <a:rPr lang="es-ES" sz="1200" dirty="0">
                <a:latin typeface="Lucida Bright" panose="02040602050505020304" pitchFamily="18" charset="0"/>
                <a:ea typeface="Verdana" pitchFamily="34" charset="0"/>
                <a:cs typeface="Verdana" pitchFamily="34" charset="0"/>
              </a:rPr>
              <a:t>los informes, o cumplido que sea el auto para mejor proveer, o pasado el término señalado para su cumplimiento, el Tribunal dictará su fallo dentro de los sesenta días siguientes. Este término se dejará transcurrir íntegramente a los efectos de la apelación</a:t>
            </a:r>
            <a:r>
              <a:rPr lang="es-ES" sz="1200" dirty="0">
                <a:latin typeface="Lucida Bright" panose="02040602050505020304" pitchFamily="18" charset="0"/>
                <a:ea typeface="Verdana" pitchFamily="34" charset="0"/>
                <a:cs typeface="Verdana" pitchFamily="34" charset="0"/>
              </a:rPr>
              <a:t>.”</a:t>
            </a:r>
          </a:p>
          <a:p>
            <a:pPr algn="just"/>
            <a:endParaRPr lang="es-ES"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251. </a:t>
            </a:r>
            <a:r>
              <a:rPr lang="es-ES" sz="1200" dirty="0">
                <a:latin typeface="Lucida Bright" panose="02040602050505020304" pitchFamily="18" charset="0"/>
                <a:ea typeface="Verdana" pitchFamily="34" charset="0"/>
                <a:cs typeface="Verdana" pitchFamily="34" charset="0"/>
              </a:rPr>
              <a:t>“El pronunciamiento de la sentencia no podrá diferirse sino por una sola vez, por causa grave sobre la cual el Juez hará declaración expresa en el auto de diferimiento, y por un plazo que no excederá de treinta días. La sentencia dictada fuera del lapso de diferimiento deberá ser notificada a las partes sin lo cual no correrá el lapso para interponer los recursos</a:t>
            </a:r>
            <a:r>
              <a:rPr lang="es-ES" sz="1200" dirty="0">
                <a:latin typeface="Lucida Bright" panose="02040602050505020304" pitchFamily="18" charset="0"/>
                <a:ea typeface="Verdana" pitchFamily="34" charset="0"/>
                <a:cs typeface="Verdana" pitchFamily="34" charset="0"/>
              </a:rPr>
              <a:t>.</a:t>
            </a:r>
            <a:endParaRPr lang="es-MX" sz="1200" dirty="0">
              <a:latin typeface="Lucida Bright" panose="02040602050505020304" pitchFamily="18" charset="0"/>
              <a:ea typeface="Verdana" pitchFamily="34" charset="0"/>
              <a:cs typeface="Verdana" pitchFamily="34" charset="0"/>
            </a:endParaRPr>
          </a:p>
          <a:p>
            <a:pPr algn="just"/>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Los Jueces procurarán sentenciar las causas en el orden de su antigüedad</a:t>
            </a:r>
            <a:r>
              <a:rPr lang="es-ES" sz="1200" dirty="0">
                <a:latin typeface="Lucida Bright" panose="02040602050505020304" pitchFamily="18" charset="0"/>
                <a:ea typeface="Verdana" pitchFamily="34" charset="0"/>
                <a:cs typeface="Verdana" pitchFamily="34" charset="0"/>
              </a:rPr>
              <a:t>.”</a:t>
            </a:r>
          </a:p>
          <a:p>
            <a:pPr algn="just"/>
            <a:endParaRPr lang="es-ES"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288.</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“De </a:t>
            </a:r>
            <a:r>
              <a:rPr lang="es-ES" sz="1200" dirty="0">
                <a:latin typeface="Lucida Bright" panose="02040602050505020304" pitchFamily="18" charset="0"/>
                <a:ea typeface="Verdana" pitchFamily="34" charset="0"/>
                <a:cs typeface="Verdana" pitchFamily="34" charset="0"/>
              </a:rPr>
              <a:t>toda la sentencia definitiva dictada en primera instancia se da apelación, salvo disposición especial en contrario</a:t>
            </a:r>
            <a:r>
              <a:rPr lang="es-ES" sz="1200" dirty="0">
                <a:latin typeface="Lucida Bright" panose="02040602050505020304" pitchFamily="18" charset="0"/>
                <a:ea typeface="Verdana" pitchFamily="34" charset="0"/>
                <a:cs typeface="Verdana" pitchFamily="34" charset="0"/>
              </a:rPr>
              <a:t>.”</a:t>
            </a:r>
          </a:p>
          <a:p>
            <a:pPr algn="just"/>
            <a:endParaRPr lang="es-ES"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290.</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“La </a:t>
            </a:r>
            <a:r>
              <a:rPr lang="es-ES" sz="1200" dirty="0">
                <a:latin typeface="Lucida Bright" panose="02040602050505020304" pitchFamily="18" charset="0"/>
                <a:ea typeface="Verdana" pitchFamily="34" charset="0"/>
                <a:cs typeface="Verdana" pitchFamily="34" charset="0"/>
              </a:rPr>
              <a:t>apelación de la sentencia definitiva se oirá en ambos efectos, salvo disposición especial en contrario</a:t>
            </a:r>
            <a:r>
              <a:rPr lang="es-ES" sz="1200" dirty="0">
                <a:latin typeface="Lucida Bright" panose="02040602050505020304" pitchFamily="18" charset="0"/>
                <a:ea typeface="Verdana" pitchFamily="34" charset="0"/>
                <a:cs typeface="Verdana" pitchFamily="34" charset="0"/>
              </a:rPr>
              <a:t>.”</a:t>
            </a:r>
          </a:p>
          <a:p>
            <a:pPr algn="just"/>
            <a:endParaRPr lang="es-ES"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298.</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“El </a:t>
            </a:r>
            <a:r>
              <a:rPr lang="es-ES" sz="1200" dirty="0">
                <a:latin typeface="Lucida Bright" panose="02040602050505020304" pitchFamily="18" charset="0"/>
                <a:ea typeface="Verdana" pitchFamily="34" charset="0"/>
                <a:cs typeface="Verdana" pitchFamily="34" charset="0"/>
              </a:rPr>
              <a:t>término para intentar la apelación es de cinco días, salvo disposición especial</a:t>
            </a:r>
            <a:r>
              <a:rPr lang="es-ES" sz="1200" dirty="0">
                <a:latin typeface="Lucida Bright" panose="02040602050505020304" pitchFamily="18" charset="0"/>
                <a:ea typeface="Verdana" pitchFamily="34" charset="0"/>
                <a:cs typeface="Verdana" pitchFamily="34" charset="0"/>
              </a:rPr>
              <a:t>.”</a:t>
            </a:r>
            <a:endParaRPr lang="es-MX" sz="1200" dirty="0">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09802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429879" y="681623"/>
            <a:ext cx="7128792" cy="338554"/>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RECURSO </a:t>
            </a:r>
            <a:r>
              <a:rPr lang="es-VE" sz="1600" b="1" dirty="0" smtClean="0">
                <a:solidFill>
                  <a:srgbClr val="FFFF00"/>
                </a:solidFill>
                <a:latin typeface="Lucida Bright" panose="02040602050505020304" pitchFamily="18" charset="0"/>
                <a:ea typeface="Verdana" pitchFamily="34" charset="0"/>
                <a:cs typeface="Verdana" pitchFamily="34" charset="0"/>
              </a:rPr>
              <a:t>PROCESAL DE APELACIÓN</a:t>
            </a:r>
            <a:endParaRPr lang="es-MX" sz="1600" b="1" dirty="0">
              <a:solidFill>
                <a:srgbClr val="FFFF00"/>
              </a:solidFill>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1487488" y="1744356"/>
            <a:ext cx="9073008" cy="4154984"/>
          </a:xfrm>
          <a:prstGeom prst="rect">
            <a:avLst/>
          </a:prstGeom>
          <a:noFill/>
        </p:spPr>
        <p:txBody>
          <a:bodyPr wrap="square" rtlCol="0">
            <a:spAutoFit/>
          </a:bodyPr>
          <a:lstStyle/>
          <a:p>
            <a:pPr algn="just"/>
            <a:r>
              <a:rPr lang="es-ES" sz="1200" b="1" dirty="0">
                <a:latin typeface="Lucida Bright" panose="02040602050505020304" pitchFamily="18" charset="0"/>
                <a:ea typeface="Verdana" pitchFamily="34" charset="0"/>
                <a:cs typeface="Verdana" pitchFamily="34" charset="0"/>
              </a:rPr>
              <a:t>Artículo 288.</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“De </a:t>
            </a:r>
            <a:r>
              <a:rPr lang="es-ES" sz="1200" dirty="0">
                <a:latin typeface="Lucida Bright" panose="02040602050505020304" pitchFamily="18" charset="0"/>
                <a:ea typeface="Verdana" pitchFamily="34" charset="0"/>
                <a:cs typeface="Verdana" pitchFamily="34" charset="0"/>
              </a:rPr>
              <a:t>toda la sentencia definitiva dictada en primera instancia se da apelación, salvo disposición especial en contrario</a:t>
            </a:r>
            <a:r>
              <a:rPr lang="es-ES" sz="1200" dirty="0">
                <a:latin typeface="Lucida Bright" panose="02040602050505020304" pitchFamily="18" charset="0"/>
                <a:ea typeface="Verdana" pitchFamily="34" charset="0"/>
                <a:cs typeface="Verdana" pitchFamily="34" charset="0"/>
              </a:rPr>
              <a:t>.”</a:t>
            </a:r>
          </a:p>
          <a:p>
            <a:pPr algn="just"/>
            <a:endParaRPr lang="es-MX"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a:t>
            </a:r>
            <a:r>
              <a:rPr lang="es-ES" sz="1200" b="1" dirty="0">
                <a:latin typeface="Lucida Bright" panose="02040602050505020304" pitchFamily="18" charset="0"/>
                <a:ea typeface="Verdana" pitchFamily="34" charset="0"/>
                <a:cs typeface="Verdana" pitchFamily="34" charset="0"/>
              </a:rPr>
              <a:t>290.</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“La </a:t>
            </a:r>
            <a:r>
              <a:rPr lang="es-ES" sz="1200" dirty="0">
                <a:latin typeface="Lucida Bright" panose="02040602050505020304" pitchFamily="18" charset="0"/>
                <a:ea typeface="Verdana" pitchFamily="34" charset="0"/>
                <a:cs typeface="Verdana" pitchFamily="34" charset="0"/>
              </a:rPr>
              <a:t>apelación de la sentencia definitiva se oirá en ambos efectos, salvo disposición especial en contrario</a:t>
            </a:r>
            <a:r>
              <a:rPr lang="es-ES" sz="1200" dirty="0">
                <a:latin typeface="Lucida Bright" panose="02040602050505020304" pitchFamily="18" charset="0"/>
                <a:ea typeface="Verdana" pitchFamily="34" charset="0"/>
                <a:cs typeface="Verdana" pitchFamily="34" charset="0"/>
              </a:rPr>
              <a:t>.”</a:t>
            </a:r>
          </a:p>
          <a:p>
            <a:pPr algn="just"/>
            <a:endParaRPr lang="es-MX"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a:t>
            </a:r>
            <a:r>
              <a:rPr lang="es-ES" sz="1200" b="1" dirty="0">
                <a:latin typeface="Lucida Bright" panose="02040602050505020304" pitchFamily="18" charset="0"/>
                <a:ea typeface="Verdana" pitchFamily="34" charset="0"/>
                <a:cs typeface="Verdana" pitchFamily="34" charset="0"/>
              </a:rPr>
              <a:t>292.</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“La </a:t>
            </a:r>
            <a:r>
              <a:rPr lang="es-ES" sz="1200" dirty="0">
                <a:latin typeface="Lucida Bright" panose="02040602050505020304" pitchFamily="18" charset="0"/>
                <a:ea typeface="Verdana" pitchFamily="34" charset="0"/>
                <a:cs typeface="Verdana" pitchFamily="34" charset="0"/>
              </a:rPr>
              <a:t>apelación se interpondrá ante el Tribunal que pronunció la sentencia, en la forma prevista en el artículo 187 de este Código</a:t>
            </a:r>
            <a:r>
              <a:rPr lang="es-ES" sz="1200" dirty="0">
                <a:latin typeface="Lucida Bright" panose="02040602050505020304" pitchFamily="18" charset="0"/>
                <a:ea typeface="Verdana" pitchFamily="34" charset="0"/>
                <a:cs typeface="Verdana" pitchFamily="34" charset="0"/>
              </a:rPr>
              <a:t>.”</a:t>
            </a:r>
            <a:endParaRPr lang="es-MX" sz="1200" dirty="0">
              <a:latin typeface="Lucida Bright" panose="02040602050505020304" pitchFamily="18" charset="0"/>
              <a:ea typeface="Verdana" pitchFamily="34" charset="0"/>
              <a:cs typeface="Verdana" pitchFamily="34" charset="0"/>
            </a:endParaRPr>
          </a:p>
          <a:p>
            <a:pPr algn="just"/>
            <a:endParaRPr lang="es-ES" sz="1200" b="1"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a:t>
            </a:r>
            <a:r>
              <a:rPr lang="es-ES" sz="1200" b="1" dirty="0">
                <a:latin typeface="Lucida Bright" panose="02040602050505020304" pitchFamily="18" charset="0"/>
                <a:ea typeface="Verdana" pitchFamily="34" charset="0"/>
                <a:cs typeface="Verdana" pitchFamily="34" charset="0"/>
              </a:rPr>
              <a:t>293. </a:t>
            </a:r>
            <a:r>
              <a:rPr lang="es-ES" sz="1200" dirty="0">
                <a:latin typeface="Lucida Bright" panose="02040602050505020304" pitchFamily="18" charset="0"/>
                <a:ea typeface="Verdana" pitchFamily="34" charset="0"/>
                <a:cs typeface="Verdana" pitchFamily="34" charset="0"/>
              </a:rPr>
              <a:t>“Interpuesto </a:t>
            </a:r>
            <a:r>
              <a:rPr lang="es-ES" sz="1200" dirty="0">
                <a:latin typeface="Lucida Bright" panose="02040602050505020304" pitchFamily="18" charset="0"/>
                <a:ea typeface="Verdana" pitchFamily="34" charset="0"/>
                <a:cs typeface="Verdana" pitchFamily="34" charset="0"/>
              </a:rPr>
              <a:t>el recurso de apelación en el término legal, el Tribunal lo admitirá o lo negará en el día siguiente al vencimiento de aquel término</a:t>
            </a:r>
            <a:r>
              <a:rPr lang="es-ES" sz="1200" dirty="0">
                <a:latin typeface="Lucida Bright" panose="02040602050505020304" pitchFamily="18" charset="0"/>
                <a:ea typeface="Verdana" pitchFamily="34" charset="0"/>
                <a:cs typeface="Verdana" pitchFamily="34" charset="0"/>
              </a:rPr>
              <a:t>.”</a:t>
            </a:r>
          </a:p>
          <a:p>
            <a:pPr algn="just"/>
            <a:endParaRPr lang="es-MX"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a:t>
            </a:r>
            <a:r>
              <a:rPr lang="es-ES" sz="1200" b="1" dirty="0">
                <a:latin typeface="Lucida Bright" panose="02040602050505020304" pitchFamily="18" charset="0"/>
                <a:ea typeface="Verdana" pitchFamily="34" charset="0"/>
                <a:cs typeface="Verdana" pitchFamily="34" charset="0"/>
              </a:rPr>
              <a:t>296.</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“Admitida </a:t>
            </a:r>
            <a:r>
              <a:rPr lang="es-ES" sz="1200" dirty="0">
                <a:latin typeface="Lucida Bright" panose="02040602050505020304" pitchFamily="18" charset="0"/>
                <a:ea typeface="Verdana" pitchFamily="34" charset="0"/>
                <a:cs typeface="Verdana" pitchFamily="34" charset="0"/>
              </a:rPr>
              <a:t>la apelación en ambos efectos, no se dictará ninguna providencia que directa o indirectamente pueda producir innovación en lo que sea materia del litigio, mientras esté pendiente el recurso, salvo disposiciones especiales</a:t>
            </a:r>
            <a:r>
              <a:rPr lang="es-ES" sz="1200" dirty="0">
                <a:latin typeface="Lucida Bright" panose="02040602050505020304" pitchFamily="18" charset="0"/>
                <a:ea typeface="Verdana" pitchFamily="34" charset="0"/>
                <a:cs typeface="Verdana" pitchFamily="34" charset="0"/>
              </a:rPr>
              <a:t>.”</a:t>
            </a:r>
          </a:p>
          <a:p>
            <a:pPr algn="just"/>
            <a:endParaRPr lang="es-MX"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a:t>
            </a:r>
            <a:r>
              <a:rPr lang="es-ES" sz="1200" b="1" dirty="0">
                <a:latin typeface="Lucida Bright" panose="02040602050505020304" pitchFamily="18" charset="0"/>
                <a:ea typeface="Verdana" pitchFamily="34" charset="0"/>
                <a:cs typeface="Verdana" pitchFamily="34" charset="0"/>
              </a:rPr>
              <a:t>297.</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“No </a:t>
            </a:r>
            <a:r>
              <a:rPr lang="es-ES" sz="1200" dirty="0">
                <a:latin typeface="Lucida Bright" panose="02040602050505020304" pitchFamily="18" charset="0"/>
                <a:ea typeface="Verdana" pitchFamily="34" charset="0"/>
                <a:cs typeface="Verdana" pitchFamily="34" charset="0"/>
              </a:rPr>
              <a:t>podrá apelar de ninguna providencia o sentencia la parte a quien en ella se hubiere concedido todo cuanto hubiere pedido; pero, fuera de este caso, tendrán derecho de apelar de la sentencia definitiva, no sólo las partes, sino todo aquel que, por tener interés inmediato en lo que sea objeto o materia del juicio, resulte perjudicado por la decisión, bien porque pueda hacerse ejecutoria contra él mismo, bien porque haga nugatorio su derecho, lo menoscabe o desmejore</a:t>
            </a:r>
            <a:r>
              <a:rPr lang="es-ES" sz="1200" dirty="0">
                <a:latin typeface="Lucida Bright" panose="02040602050505020304" pitchFamily="18" charset="0"/>
                <a:ea typeface="Verdana" pitchFamily="34" charset="0"/>
                <a:cs typeface="Verdana" pitchFamily="34" charset="0"/>
              </a:rPr>
              <a:t>.”</a:t>
            </a:r>
          </a:p>
          <a:p>
            <a:pPr algn="just"/>
            <a:endParaRPr lang="es-ES"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a:t>
            </a:r>
            <a:r>
              <a:rPr lang="es-ES" sz="1200" b="1" dirty="0">
                <a:latin typeface="Lucida Bright" panose="02040602050505020304" pitchFamily="18" charset="0"/>
                <a:ea typeface="Verdana" pitchFamily="34" charset="0"/>
                <a:cs typeface="Verdana" pitchFamily="34" charset="0"/>
              </a:rPr>
              <a:t>298.</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“El </a:t>
            </a:r>
            <a:r>
              <a:rPr lang="es-ES" sz="1200" dirty="0">
                <a:latin typeface="Lucida Bright" panose="02040602050505020304" pitchFamily="18" charset="0"/>
                <a:ea typeface="Verdana" pitchFamily="34" charset="0"/>
                <a:cs typeface="Verdana" pitchFamily="34" charset="0"/>
              </a:rPr>
              <a:t>término para intentar la apelación es de cinco días, salvo disposición especial</a:t>
            </a:r>
            <a:r>
              <a:rPr lang="es-ES" sz="1200" dirty="0">
                <a:latin typeface="Lucida Bright" panose="02040602050505020304" pitchFamily="18" charset="0"/>
                <a:ea typeface="Verdana" pitchFamily="34" charset="0"/>
                <a:cs typeface="Verdana" pitchFamily="34" charset="0"/>
              </a:rPr>
              <a:t>.”</a:t>
            </a:r>
            <a:endParaRPr lang="es-MX" sz="1200" dirty="0">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49250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007768" y="850900"/>
            <a:ext cx="7848872" cy="461665"/>
          </a:xfrm>
          <a:prstGeom prst="rect">
            <a:avLst/>
          </a:prstGeom>
          <a:noFill/>
        </p:spPr>
        <p:txBody>
          <a:bodyPr wrap="square" rtlCol="0">
            <a:spAutoFit/>
          </a:bodyPr>
          <a:lstStyle/>
          <a:p>
            <a:pPr algn="ctr"/>
            <a:r>
              <a:rPr lang="es-VE" sz="2400" i="1" dirty="0">
                <a:solidFill>
                  <a:srgbClr val="FF0000"/>
                </a:solidFill>
                <a:latin typeface="Lucida Bright" panose="02040602050505020304" pitchFamily="18" charset="0"/>
                <a:ea typeface="Verdana" pitchFamily="34" charset="0"/>
                <a:cs typeface="Verdana" pitchFamily="34" charset="0"/>
              </a:rPr>
              <a:t>PROCEDIMIENTO DE SEGUNDA INSTANCIA</a:t>
            </a:r>
            <a:endParaRPr lang="es-MX" sz="2400" i="1" dirty="0">
              <a:solidFill>
                <a:srgbClr val="FF0000"/>
              </a:solidFill>
              <a:latin typeface="Lucida Bright" panose="02040602050505020304" pitchFamily="18" charset="0"/>
              <a:ea typeface="Verdana" pitchFamily="34" charset="0"/>
              <a:cs typeface="Verdana" pitchFamily="34" charset="0"/>
            </a:endParaRPr>
          </a:p>
        </p:txBody>
      </p:sp>
      <p:pic>
        <p:nvPicPr>
          <p:cNvPr id="4"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87640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24 Conector recto"/>
          <p:cNvCxnSpPr/>
          <p:nvPr/>
        </p:nvCxnSpPr>
        <p:spPr>
          <a:xfrm>
            <a:off x="2342515" y="3314460"/>
            <a:ext cx="76835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1 Conector recto"/>
          <p:cNvCxnSpPr/>
          <p:nvPr/>
        </p:nvCxnSpPr>
        <p:spPr>
          <a:xfrm>
            <a:off x="2342515" y="3255508"/>
            <a:ext cx="76835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4 Cuadro de texto"/>
          <p:cNvSpPr txBox="1"/>
          <p:nvPr/>
        </p:nvSpPr>
        <p:spPr>
          <a:xfrm>
            <a:off x="2495601" y="2924944"/>
            <a:ext cx="855619" cy="731290"/>
          </a:xfrm>
          <a:prstGeom prst="rect">
            <a:avLst/>
          </a:prstGeom>
          <a:solidFill>
            <a:srgbClr val="FFC000"/>
          </a:solidFill>
          <a:ln w="1270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SENTENCIA</a:t>
            </a:r>
            <a:endParaRPr lang="es-MX" sz="1100" b="1" dirty="0">
              <a:ea typeface="Calibri"/>
              <a:cs typeface="Times New Roman"/>
            </a:endParaRPr>
          </a:p>
          <a:p>
            <a:pPr algn="ctr"/>
            <a:r>
              <a:rPr lang="es-VE" sz="1000" b="1" dirty="0">
                <a:latin typeface="Utsaah"/>
                <a:ea typeface="Calibri"/>
                <a:cs typeface="Times New Roman"/>
              </a:rPr>
              <a:t>DE PRIMERA </a:t>
            </a:r>
            <a:r>
              <a:rPr lang="es-VE" sz="1000" b="1" dirty="0">
                <a:latin typeface="Utsaah"/>
                <a:ea typeface="Calibri"/>
                <a:cs typeface="Times New Roman"/>
              </a:rPr>
              <a:t>INSTANCIA</a:t>
            </a:r>
          </a:p>
          <a:p>
            <a:pPr algn="ctr"/>
            <a:r>
              <a:rPr lang="es-VE" sz="1000" dirty="0">
                <a:latin typeface="Utsaah"/>
                <a:ea typeface="Calibri"/>
                <a:cs typeface="Times New Roman"/>
              </a:rPr>
              <a:t>ART. 515 CPC</a:t>
            </a:r>
            <a:r>
              <a:rPr lang="es-VE" sz="1000" b="1" dirty="0">
                <a:latin typeface="Utsaah"/>
                <a:ea typeface="Calibri"/>
                <a:cs typeface="Times New Roman"/>
              </a:rPr>
              <a:t>.</a:t>
            </a:r>
            <a:endParaRPr lang="es-MX" sz="1100" b="1" dirty="0">
              <a:ea typeface="Calibri"/>
              <a:cs typeface="Times New Roman"/>
            </a:endParaRPr>
          </a:p>
        </p:txBody>
      </p:sp>
      <p:sp>
        <p:nvSpPr>
          <p:cNvPr id="7" name="6 Cuadro de texto"/>
          <p:cNvSpPr txBox="1"/>
          <p:nvPr/>
        </p:nvSpPr>
        <p:spPr>
          <a:xfrm>
            <a:off x="3425353" y="2924944"/>
            <a:ext cx="1200785" cy="720080"/>
          </a:xfrm>
          <a:prstGeom prst="rect">
            <a:avLst/>
          </a:prstGeom>
          <a:solidFill>
            <a:schemeClr val="bg2">
              <a:lumMod val="40000"/>
              <a:lumOff val="60000"/>
            </a:schemeClr>
          </a:solidFill>
          <a:ln w="1270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RECURSO PROCESAL </a:t>
            </a:r>
            <a:endParaRPr lang="es-MX" sz="1100" b="1" dirty="0">
              <a:ea typeface="Calibri"/>
              <a:cs typeface="Times New Roman"/>
            </a:endParaRPr>
          </a:p>
          <a:p>
            <a:pPr algn="ctr"/>
            <a:r>
              <a:rPr lang="es-VE" sz="1000" b="1" dirty="0">
                <a:latin typeface="Utsaah"/>
                <a:ea typeface="Calibri"/>
                <a:cs typeface="Times New Roman"/>
              </a:rPr>
              <a:t>DE APELACIÓN</a:t>
            </a:r>
            <a:endParaRPr lang="es-MX" sz="1100" b="1" dirty="0">
              <a:ea typeface="Calibri"/>
              <a:cs typeface="Times New Roman"/>
            </a:endParaRPr>
          </a:p>
          <a:p>
            <a:pPr algn="ctr"/>
            <a:r>
              <a:rPr lang="es-VE" sz="1000" dirty="0">
                <a:latin typeface="Utsaah"/>
                <a:ea typeface="Calibri"/>
                <a:cs typeface="Times New Roman"/>
              </a:rPr>
              <a:t>(LAPSO DE 5 DÍAS)</a:t>
            </a:r>
            <a:endParaRPr lang="es-MX" sz="1100" dirty="0">
              <a:ea typeface="Calibri"/>
              <a:cs typeface="Times New Roman"/>
            </a:endParaRPr>
          </a:p>
          <a:p>
            <a:pPr algn="ctr"/>
            <a:r>
              <a:rPr lang="es-VE" sz="1000" dirty="0">
                <a:latin typeface="Utsaah"/>
                <a:ea typeface="Calibri"/>
                <a:cs typeface="Times New Roman"/>
              </a:rPr>
              <a:t>ARTS. 288 - 298 CPC.</a:t>
            </a:r>
            <a:endParaRPr lang="es-MX" sz="1100" dirty="0">
              <a:ea typeface="Calibri"/>
              <a:cs typeface="Times New Roman"/>
            </a:endParaRPr>
          </a:p>
        </p:txBody>
      </p:sp>
      <p:sp>
        <p:nvSpPr>
          <p:cNvPr id="8" name="25 Cuadro de texto"/>
          <p:cNvSpPr txBox="1"/>
          <p:nvPr/>
        </p:nvSpPr>
        <p:spPr>
          <a:xfrm>
            <a:off x="6456751" y="4652968"/>
            <a:ext cx="1013559" cy="651510"/>
          </a:xfrm>
          <a:prstGeom prst="rect">
            <a:avLst/>
          </a:prstGeom>
          <a:solidFill>
            <a:schemeClr val="accent4">
              <a:lumMod val="40000"/>
              <a:lumOff val="60000"/>
            </a:schemeClr>
          </a:solidFill>
          <a:ln w="6350">
            <a:solidFill>
              <a:srgbClr val="FF0000"/>
            </a:solid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dirty="0">
                <a:latin typeface="Utsaah"/>
                <a:ea typeface="Calibri"/>
                <a:cs typeface="Times New Roman"/>
              </a:rPr>
              <a:t>AUTO PARA </a:t>
            </a:r>
            <a:endParaRPr lang="es-MX" sz="1100" dirty="0">
              <a:ea typeface="Calibri"/>
              <a:cs typeface="Times New Roman"/>
            </a:endParaRPr>
          </a:p>
          <a:p>
            <a:pPr algn="ctr"/>
            <a:r>
              <a:rPr lang="es-VE" sz="1000" dirty="0">
                <a:latin typeface="Utsaah"/>
                <a:ea typeface="Calibri"/>
                <a:cs typeface="Times New Roman"/>
              </a:rPr>
              <a:t>MEJOR PROVEER</a:t>
            </a:r>
            <a:endParaRPr lang="es-MX" sz="1100" dirty="0">
              <a:ea typeface="Calibri"/>
              <a:cs typeface="Times New Roman"/>
            </a:endParaRPr>
          </a:p>
          <a:p>
            <a:pPr algn="ctr"/>
            <a:r>
              <a:rPr lang="es-VE" sz="1000" dirty="0">
                <a:latin typeface="Utsaah"/>
                <a:ea typeface="Calibri"/>
                <a:cs typeface="Times New Roman"/>
              </a:rPr>
              <a:t>ART. 514 CPC.</a:t>
            </a:r>
            <a:endParaRPr lang="es-MX" sz="1100" dirty="0">
              <a:ea typeface="Calibri"/>
              <a:cs typeface="Times New Roman"/>
            </a:endParaRPr>
          </a:p>
        </p:txBody>
      </p:sp>
      <p:sp>
        <p:nvSpPr>
          <p:cNvPr id="9" name="27 Cuadro de texto"/>
          <p:cNvSpPr txBox="1"/>
          <p:nvPr/>
        </p:nvSpPr>
        <p:spPr>
          <a:xfrm>
            <a:off x="5672456" y="2924944"/>
            <a:ext cx="1132205" cy="720080"/>
          </a:xfrm>
          <a:prstGeom prst="rect">
            <a:avLst/>
          </a:prstGeom>
          <a:solidFill>
            <a:srgbClr val="FFFF00"/>
          </a:solidFill>
          <a:ln w="1270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PRESENTACIÓN </a:t>
            </a:r>
            <a:r>
              <a:rPr lang="es-VE" sz="1000" b="1" dirty="0">
                <a:latin typeface="Utsaah"/>
                <a:ea typeface="Calibri"/>
                <a:cs typeface="Times New Roman"/>
              </a:rPr>
              <a:t>DE LOS INFORMES</a:t>
            </a:r>
            <a:endParaRPr lang="es-MX" sz="1100" b="1" dirty="0">
              <a:ea typeface="Calibri"/>
              <a:cs typeface="Times New Roman"/>
            </a:endParaRPr>
          </a:p>
          <a:p>
            <a:pPr algn="ctr"/>
            <a:r>
              <a:rPr lang="es-VE" sz="1000" dirty="0">
                <a:latin typeface="Utsaah"/>
                <a:ea typeface="Calibri"/>
                <a:cs typeface="Times New Roman"/>
              </a:rPr>
              <a:t>ART. 517 CPC.</a:t>
            </a:r>
            <a:endParaRPr lang="es-MX" sz="1100" dirty="0">
              <a:ea typeface="Calibri"/>
              <a:cs typeface="Times New Roman"/>
            </a:endParaRPr>
          </a:p>
        </p:txBody>
      </p:sp>
      <p:cxnSp>
        <p:nvCxnSpPr>
          <p:cNvPr id="10" name="31 Conector recto"/>
          <p:cNvCxnSpPr/>
          <p:nvPr/>
        </p:nvCxnSpPr>
        <p:spPr>
          <a:xfrm flipV="1">
            <a:off x="6211570" y="2713490"/>
            <a:ext cx="0" cy="21145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 name="34 Cuadro de texto"/>
          <p:cNvSpPr txBox="1"/>
          <p:nvPr/>
        </p:nvSpPr>
        <p:spPr>
          <a:xfrm>
            <a:off x="8422006" y="2871778"/>
            <a:ext cx="1132205" cy="825808"/>
          </a:xfrm>
          <a:prstGeom prst="rect">
            <a:avLst/>
          </a:prstGeom>
          <a:solidFill>
            <a:srgbClr val="FDA3C3"/>
          </a:solidFill>
          <a:ln w="1270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SENTENCIA DEFINITIVA</a:t>
            </a:r>
            <a:endParaRPr lang="es-MX" sz="1100" b="1" dirty="0">
              <a:ea typeface="Calibri"/>
              <a:cs typeface="Times New Roman"/>
            </a:endParaRPr>
          </a:p>
          <a:p>
            <a:pPr algn="ctr"/>
            <a:r>
              <a:rPr lang="es-VE" sz="1000" b="1" dirty="0">
                <a:latin typeface="Utsaah"/>
                <a:ea typeface="Calibri"/>
                <a:cs typeface="Times New Roman"/>
              </a:rPr>
              <a:t>DE SEGUNDA INSTANCIA</a:t>
            </a:r>
            <a:endParaRPr lang="es-MX" sz="1100" b="1" dirty="0">
              <a:ea typeface="Calibri"/>
              <a:cs typeface="Times New Roman"/>
            </a:endParaRPr>
          </a:p>
          <a:p>
            <a:pPr algn="ctr"/>
            <a:r>
              <a:rPr lang="es-VE" sz="1000" dirty="0">
                <a:latin typeface="Utsaah"/>
                <a:ea typeface="Calibri"/>
                <a:cs typeface="Times New Roman"/>
              </a:rPr>
              <a:t>ART. 521 CPC.</a:t>
            </a:r>
            <a:endParaRPr lang="es-MX" sz="1100" dirty="0">
              <a:ea typeface="Calibri"/>
              <a:cs typeface="Times New Roman"/>
            </a:endParaRPr>
          </a:p>
        </p:txBody>
      </p:sp>
      <p:cxnSp>
        <p:nvCxnSpPr>
          <p:cNvPr id="12" name="37 Conector recto"/>
          <p:cNvCxnSpPr/>
          <p:nvPr/>
        </p:nvCxnSpPr>
        <p:spPr>
          <a:xfrm>
            <a:off x="6963530" y="3255508"/>
            <a:ext cx="0" cy="1394190"/>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13" name="10 Cuadro de texto"/>
          <p:cNvSpPr txBox="1"/>
          <p:nvPr/>
        </p:nvSpPr>
        <p:spPr>
          <a:xfrm>
            <a:off x="4702810" y="2924944"/>
            <a:ext cx="897890" cy="720080"/>
          </a:xfrm>
          <a:prstGeom prst="rect">
            <a:avLst/>
          </a:prstGeom>
          <a:solidFill>
            <a:schemeClr val="accent6">
              <a:lumMod val="75000"/>
            </a:schemeClr>
          </a:solidFill>
          <a:ln w="1270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ADMISIÓN DE </a:t>
            </a:r>
            <a:endParaRPr lang="es-MX" sz="1100" b="1" dirty="0">
              <a:ea typeface="Calibri"/>
              <a:cs typeface="Times New Roman"/>
            </a:endParaRPr>
          </a:p>
          <a:p>
            <a:pPr algn="ctr"/>
            <a:r>
              <a:rPr lang="es-VE" sz="1000" b="1" dirty="0">
                <a:latin typeface="Utsaah"/>
                <a:ea typeface="Calibri"/>
                <a:cs typeface="Times New Roman"/>
              </a:rPr>
              <a:t>LA APELACIÓN</a:t>
            </a:r>
            <a:endParaRPr lang="es-MX" sz="1100" b="1" dirty="0">
              <a:ea typeface="Calibri"/>
              <a:cs typeface="Times New Roman"/>
            </a:endParaRPr>
          </a:p>
          <a:p>
            <a:pPr algn="ctr"/>
            <a:r>
              <a:rPr lang="es-VE" sz="1000" dirty="0">
                <a:latin typeface="Utsaah"/>
                <a:ea typeface="Calibri"/>
                <a:cs typeface="Times New Roman"/>
              </a:rPr>
              <a:t>(AL DÍA </a:t>
            </a:r>
            <a:r>
              <a:rPr lang="es-VE" sz="1000" i="1" dirty="0">
                <a:latin typeface="Utsaah"/>
                <a:ea typeface="Calibri"/>
                <a:cs typeface="Times New Roman"/>
              </a:rPr>
              <a:t>a quo</a:t>
            </a:r>
            <a:r>
              <a:rPr lang="es-VE" sz="1000" dirty="0">
                <a:latin typeface="Utsaah"/>
                <a:ea typeface="Calibri"/>
                <a:cs typeface="Times New Roman"/>
              </a:rPr>
              <a:t>)</a:t>
            </a:r>
            <a:endParaRPr lang="es-MX" sz="1100" dirty="0">
              <a:ea typeface="Calibri"/>
              <a:cs typeface="Times New Roman"/>
            </a:endParaRPr>
          </a:p>
          <a:p>
            <a:pPr algn="ctr"/>
            <a:r>
              <a:rPr lang="es-VE" sz="1000" dirty="0">
                <a:latin typeface="Utsaah"/>
                <a:ea typeface="Calibri"/>
                <a:cs typeface="Times New Roman"/>
              </a:rPr>
              <a:t>ART. 293 CPC.</a:t>
            </a:r>
            <a:endParaRPr lang="es-MX" sz="1100" dirty="0">
              <a:ea typeface="Calibri"/>
              <a:cs typeface="Times New Roman"/>
            </a:endParaRPr>
          </a:p>
          <a:p>
            <a:pPr algn="ctr">
              <a:lnSpc>
                <a:spcPct val="115000"/>
              </a:lnSpc>
              <a:spcAft>
                <a:spcPts val="1000"/>
              </a:spcAft>
            </a:pPr>
            <a:r>
              <a:rPr lang="es-VE" sz="1000" dirty="0">
                <a:latin typeface="Utsaah"/>
                <a:ea typeface="Calibri"/>
                <a:cs typeface="Times New Roman"/>
              </a:rPr>
              <a:t> </a:t>
            </a:r>
            <a:endParaRPr lang="es-MX" sz="1100" dirty="0">
              <a:ea typeface="Calibri"/>
              <a:cs typeface="Times New Roman"/>
            </a:endParaRPr>
          </a:p>
        </p:txBody>
      </p:sp>
      <p:sp>
        <p:nvSpPr>
          <p:cNvPr id="14" name="11 Cuadro de texto"/>
          <p:cNvSpPr txBox="1"/>
          <p:nvPr/>
        </p:nvSpPr>
        <p:spPr>
          <a:xfrm>
            <a:off x="5672456" y="3861048"/>
            <a:ext cx="1132205" cy="610210"/>
          </a:xfrm>
          <a:prstGeom prst="rect">
            <a:avLst/>
          </a:prstGeom>
          <a:solidFill>
            <a:schemeClr val="accent6">
              <a:lumMod val="40000"/>
              <a:lumOff val="60000"/>
            </a:schemeClr>
          </a:solidFill>
          <a:ln w="6350">
            <a:solidFill>
              <a:srgbClr val="FF0000"/>
            </a:solid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dirty="0">
                <a:latin typeface="Utsaah"/>
                <a:ea typeface="Calibri"/>
                <a:cs typeface="Times New Roman"/>
              </a:rPr>
              <a:t>SENTENCIAS</a:t>
            </a:r>
            <a:endParaRPr lang="es-MX" sz="1100" dirty="0">
              <a:ea typeface="Calibri"/>
              <a:cs typeface="Times New Roman"/>
            </a:endParaRPr>
          </a:p>
          <a:p>
            <a:pPr algn="ctr"/>
            <a:r>
              <a:rPr lang="es-VE" sz="1000" dirty="0">
                <a:latin typeface="Utsaah"/>
                <a:ea typeface="Calibri"/>
                <a:cs typeface="Times New Roman"/>
              </a:rPr>
              <a:t>INTERLOCUTORIAS</a:t>
            </a:r>
            <a:endParaRPr lang="es-MX" sz="1100" dirty="0">
              <a:ea typeface="Calibri"/>
              <a:cs typeface="Times New Roman"/>
            </a:endParaRPr>
          </a:p>
          <a:p>
            <a:pPr algn="ctr"/>
            <a:r>
              <a:rPr lang="es-VE" sz="1000" dirty="0">
                <a:latin typeface="Utsaah"/>
                <a:ea typeface="Calibri"/>
                <a:cs typeface="Times New Roman"/>
              </a:rPr>
              <a:t>(LAPSO DE 10 DÍAS)</a:t>
            </a:r>
            <a:endParaRPr lang="es-MX" sz="1100" dirty="0">
              <a:ea typeface="Calibri"/>
              <a:cs typeface="Times New Roman"/>
            </a:endParaRPr>
          </a:p>
        </p:txBody>
      </p:sp>
      <p:sp>
        <p:nvSpPr>
          <p:cNvPr id="15" name="12 Cuadro de texto"/>
          <p:cNvSpPr txBox="1"/>
          <p:nvPr/>
        </p:nvSpPr>
        <p:spPr>
          <a:xfrm>
            <a:off x="5655743" y="2097238"/>
            <a:ext cx="1132205" cy="611683"/>
          </a:xfrm>
          <a:prstGeom prst="rect">
            <a:avLst/>
          </a:prstGeom>
          <a:solidFill>
            <a:schemeClr val="accent5">
              <a:lumMod val="40000"/>
              <a:lumOff val="60000"/>
            </a:schemeClr>
          </a:solidFill>
          <a:ln w="6350">
            <a:solidFill>
              <a:srgbClr val="FF0000"/>
            </a:solid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dirty="0">
                <a:latin typeface="Utsaah"/>
                <a:ea typeface="Calibri"/>
                <a:cs typeface="Times New Roman"/>
              </a:rPr>
              <a:t>SENTENCIAS</a:t>
            </a:r>
            <a:endParaRPr lang="es-MX" sz="1100" dirty="0">
              <a:ea typeface="Calibri"/>
              <a:cs typeface="Times New Roman"/>
            </a:endParaRPr>
          </a:p>
          <a:p>
            <a:pPr algn="ctr"/>
            <a:r>
              <a:rPr lang="es-VE" sz="1000" dirty="0">
                <a:latin typeface="Utsaah"/>
                <a:ea typeface="Calibri"/>
                <a:cs typeface="Times New Roman"/>
              </a:rPr>
              <a:t>DEFINITIVAS</a:t>
            </a:r>
            <a:endParaRPr lang="es-MX" sz="1100" dirty="0">
              <a:ea typeface="Calibri"/>
              <a:cs typeface="Times New Roman"/>
            </a:endParaRPr>
          </a:p>
          <a:p>
            <a:pPr algn="ctr"/>
            <a:r>
              <a:rPr lang="es-VE" sz="1000" dirty="0">
                <a:latin typeface="Utsaah"/>
                <a:ea typeface="Calibri"/>
                <a:cs typeface="Times New Roman"/>
              </a:rPr>
              <a:t>(LAPSO DE 20 DÍAS)</a:t>
            </a:r>
            <a:endParaRPr lang="es-MX" sz="1100" dirty="0">
              <a:ea typeface="Calibri"/>
              <a:cs typeface="Times New Roman"/>
            </a:endParaRPr>
          </a:p>
        </p:txBody>
      </p:sp>
      <p:cxnSp>
        <p:nvCxnSpPr>
          <p:cNvPr id="16" name="13 Conector recto"/>
          <p:cNvCxnSpPr/>
          <p:nvPr/>
        </p:nvCxnSpPr>
        <p:spPr>
          <a:xfrm flipV="1">
            <a:off x="6238240" y="3645025"/>
            <a:ext cx="0" cy="21145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 name="33 Cuadro de texto"/>
          <p:cNvSpPr txBox="1"/>
          <p:nvPr/>
        </p:nvSpPr>
        <p:spPr>
          <a:xfrm>
            <a:off x="7104113" y="2924944"/>
            <a:ext cx="1071245" cy="720080"/>
          </a:xfrm>
          <a:prstGeom prst="rect">
            <a:avLst/>
          </a:prstGeom>
          <a:solidFill>
            <a:srgbClr val="00B0F0"/>
          </a:solidFill>
          <a:ln w="12700">
            <a:solidFill>
              <a:prstClr val="black"/>
            </a:solidFill>
            <a:prstDash val="solid"/>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b="1" dirty="0">
                <a:latin typeface="Utsaah"/>
                <a:ea typeface="Calibri"/>
                <a:cs typeface="Times New Roman"/>
              </a:rPr>
              <a:t>OBSERVACIÓN </a:t>
            </a:r>
            <a:endParaRPr lang="es-MX" sz="1100" b="1" dirty="0">
              <a:ea typeface="Calibri"/>
              <a:cs typeface="Times New Roman"/>
            </a:endParaRPr>
          </a:p>
          <a:p>
            <a:pPr algn="ctr"/>
            <a:r>
              <a:rPr lang="es-VE" sz="1000" b="1" dirty="0">
                <a:latin typeface="Utsaah"/>
                <a:ea typeface="Calibri"/>
                <a:cs typeface="Times New Roman"/>
              </a:rPr>
              <a:t>A LOS INFORMES</a:t>
            </a:r>
            <a:endParaRPr lang="es-MX" sz="1100" b="1" dirty="0">
              <a:ea typeface="Calibri"/>
              <a:cs typeface="Times New Roman"/>
            </a:endParaRPr>
          </a:p>
          <a:p>
            <a:pPr algn="ctr"/>
            <a:r>
              <a:rPr lang="es-VE" sz="1000" dirty="0">
                <a:latin typeface="Utsaah"/>
                <a:ea typeface="Calibri"/>
                <a:cs typeface="Times New Roman"/>
              </a:rPr>
              <a:t>(LAPSO DE 8 DÍAS)</a:t>
            </a:r>
            <a:endParaRPr lang="es-MX" sz="1100" dirty="0">
              <a:ea typeface="Calibri"/>
              <a:cs typeface="Times New Roman"/>
            </a:endParaRPr>
          </a:p>
          <a:p>
            <a:pPr algn="ctr"/>
            <a:r>
              <a:rPr lang="es-VE" sz="1000" dirty="0">
                <a:latin typeface="Utsaah"/>
                <a:ea typeface="Calibri"/>
                <a:cs typeface="Times New Roman"/>
              </a:rPr>
              <a:t>ART. 519 CPC.</a:t>
            </a:r>
            <a:endParaRPr lang="es-MX" sz="1100" dirty="0">
              <a:ea typeface="Calibri"/>
              <a:cs typeface="Times New Roman"/>
            </a:endParaRPr>
          </a:p>
        </p:txBody>
      </p:sp>
      <p:sp>
        <p:nvSpPr>
          <p:cNvPr id="18" name="38 Cuadro de texto"/>
          <p:cNvSpPr txBox="1"/>
          <p:nvPr/>
        </p:nvSpPr>
        <p:spPr>
          <a:xfrm>
            <a:off x="8450768" y="3952604"/>
            <a:ext cx="1132205" cy="604509"/>
          </a:xfrm>
          <a:prstGeom prst="rect">
            <a:avLst/>
          </a:prstGeom>
          <a:solidFill>
            <a:schemeClr val="tx2">
              <a:lumMod val="50000"/>
            </a:schemeClr>
          </a:solidFill>
          <a:ln w="6350">
            <a:solidFill>
              <a:srgbClr val="FF0000"/>
            </a:solid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dirty="0">
                <a:latin typeface="Utsaah"/>
                <a:ea typeface="Calibri"/>
                <a:cs typeface="Times New Roman"/>
              </a:rPr>
              <a:t>SENTENCIAS</a:t>
            </a:r>
            <a:endParaRPr lang="es-MX" sz="1100" dirty="0">
              <a:ea typeface="Calibri"/>
              <a:cs typeface="Times New Roman"/>
            </a:endParaRPr>
          </a:p>
          <a:p>
            <a:pPr algn="ctr"/>
            <a:r>
              <a:rPr lang="es-VE" sz="1000" dirty="0">
                <a:latin typeface="Utsaah"/>
                <a:ea typeface="Calibri"/>
                <a:cs typeface="Times New Roman"/>
              </a:rPr>
              <a:t>INTERLOCUTORIAS</a:t>
            </a:r>
            <a:endParaRPr lang="es-MX" sz="1100" dirty="0">
              <a:ea typeface="Calibri"/>
              <a:cs typeface="Times New Roman"/>
            </a:endParaRPr>
          </a:p>
          <a:p>
            <a:pPr algn="ctr"/>
            <a:r>
              <a:rPr lang="es-VE" sz="1000" dirty="0">
                <a:latin typeface="Utsaah"/>
                <a:ea typeface="Calibri"/>
                <a:cs typeface="Times New Roman"/>
              </a:rPr>
              <a:t>(LAPSO DE 30 DÍAS)</a:t>
            </a:r>
            <a:endParaRPr lang="es-MX" sz="1100" dirty="0">
              <a:ea typeface="Calibri"/>
              <a:cs typeface="Times New Roman"/>
            </a:endParaRPr>
          </a:p>
        </p:txBody>
      </p:sp>
      <p:sp>
        <p:nvSpPr>
          <p:cNvPr id="19" name="39 Cuadro de texto"/>
          <p:cNvSpPr txBox="1"/>
          <p:nvPr/>
        </p:nvSpPr>
        <p:spPr>
          <a:xfrm>
            <a:off x="8432283" y="1953222"/>
            <a:ext cx="1132205" cy="611683"/>
          </a:xfrm>
          <a:prstGeom prst="rect">
            <a:avLst/>
          </a:prstGeom>
          <a:solidFill>
            <a:schemeClr val="tx2"/>
          </a:solidFill>
          <a:ln w="6350">
            <a:solidFill>
              <a:srgbClr val="FF0000"/>
            </a:solid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s-VE" sz="1000" dirty="0">
                <a:latin typeface="Utsaah"/>
                <a:ea typeface="Calibri"/>
                <a:cs typeface="Times New Roman"/>
              </a:rPr>
              <a:t>SENTENCIAS</a:t>
            </a:r>
            <a:endParaRPr lang="es-MX" sz="1100" dirty="0">
              <a:ea typeface="Calibri"/>
              <a:cs typeface="Times New Roman"/>
            </a:endParaRPr>
          </a:p>
          <a:p>
            <a:pPr algn="ctr"/>
            <a:r>
              <a:rPr lang="es-VE" sz="1000" dirty="0">
                <a:latin typeface="Utsaah"/>
                <a:ea typeface="Calibri"/>
                <a:cs typeface="Times New Roman"/>
              </a:rPr>
              <a:t>DEFINITIVAS</a:t>
            </a:r>
            <a:endParaRPr lang="es-MX" sz="1100" dirty="0">
              <a:ea typeface="Calibri"/>
              <a:cs typeface="Times New Roman"/>
            </a:endParaRPr>
          </a:p>
          <a:p>
            <a:pPr algn="ctr"/>
            <a:r>
              <a:rPr lang="es-VE" sz="1000" dirty="0">
                <a:latin typeface="Utsaah"/>
                <a:ea typeface="Calibri"/>
                <a:cs typeface="Times New Roman"/>
              </a:rPr>
              <a:t>(LAPSO DE 60 DÍAS)</a:t>
            </a:r>
            <a:endParaRPr lang="es-MX" sz="1100" dirty="0">
              <a:ea typeface="Calibri"/>
              <a:cs typeface="Times New Roman"/>
            </a:endParaRPr>
          </a:p>
        </p:txBody>
      </p:sp>
      <p:cxnSp>
        <p:nvCxnSpPr>
          <p:cNvPr id="20" name="40 Conector recto"/>
          <p:cNvCxnSpPr>
            <a:stCxn id="11" idx="0"/>
          </p:cNvCxnSpPr>
          <p:nvPr/>
        </p:nvCxnSpPr>
        <p:spPr>
          <a:xfrm flipH="1" flipV="1">
            <a:off x="8983546" y="2564904"/>
            <a:ext cx="4562" cy="30687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1" name="41 Conector recto"/>
          <p:cNvCxnSpPr/>
          <p:nvPr/>
        </p:nvCxnSpPr>
        <p:spPr>
          <a:xfrm flipV="1">
            <a:off x="8983546" y="3697587"/>
            <a:ext cx="0" cy="211455"/>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3" name="Rectangle 21"/>
          <p:cNvSpPr>
            <a:spLocks noChangeArrowheads="1"/>
          </p:cNvSpPr>
          <p:nvPr/>
        </p:nvSpPr>
        <p:spPr bwMode="auto">
          <a:xfrm>
            <a:off x="2908995" y="834228"/>
            <a:ext cx="734481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r" fontAlgn="base">
              <a:spcBef>
                <a:spcPct val="0"/>
              </a:spcBef>
              <a:spcAft>
                <a:spcPct val="0"/>
              </a:spcAft>
            </a:pPr>
            <a:r>
              <a:rPr lang="es-VE" sz="1400" b="1" dirty="0">
                <a:solidFill>
                  <a:srgbClr val="FFFF00"/>
                </a:solidFill>
                <a:latin typeface="Lucida Bright" panose="02040602050505020304" pitchFamily="18" charset="0"/>
                <a:ea typeface="Verdana" pitchFamily="34" charset="0"/>
                <a:cs typeface="Verdana" pitchFamily="34" charset="0"/>
              </a:rPr>
              <a:t>PROCEDIMIENTO </a:t>
            </a:r>
            <a:r>
              <a:rPr lang="es-VE" sz="1400" b="1" dirty="0" smtClean="0">
                <a:solidFill>
                  <a:srgbClr val="FFFF00"/>
                </a:solidFill>
                <a:latin typeface="Lucida Bright" panose="02040602050505020304" pitchFamily="18" charset="0"/>
                <a:ea typeface="Verdana" pitchFamily="34" charset="0"/>
                <a:cs typeface="Verdana" pitchFamily="34" charset="0"/>
              </a:rPr>
              <a:t>DEL JUICIO </a:t>
            </a:r>
            <a:r>
              <a:rPr lang="es-VE" sz="1400" b="1" dirty="0">
                <a:solidFill>
                  <a:srgbClr val="FFFF00"/>
                </a:solidFill>
                <a:latin typeface="Lucida Bright" panose="02040602050505020304" pitchFamily="18" charset="0"/>
                <a:ea typeface="Verdana" pitchFamily="34" charset="0"/>
                <a:cs typeface="Verdana" pitchFamily="34" charset="0"/>
              </a:rPr>
              <a:t>ORDINARIO </a:t>
            </a:r>
            <a:r>
              <a:rPr lang="es-VE" sz="1400" b="1" dirty="0" smtClean="0">
                <a:solidFill>
                  <a:srgbClr val="FFFF00"/>
                </a:solidFill>
                <a:latin typeface="Lucida Bright" panose="02040602050505020304" pitchFamily="18" charset="0"/>
                <a:ea typeface="Verdana" pitchFamily="34" charset="0"/>
                <a:cs typeface="Verdana" pitchFamily="34" charset="0"/>
              </a:rPr>
              <a:t>DE </a:t>
            </a:r>
            <a:r>
              <a:rPr lang="es-VE" sz="1400" b="1" dirty="0">
                <a:solidFill>
                  <a:srgbClr val="FFFF00"/>
                </a:solidFill>
                <a:latin typeface="Lucida Bright" panose="02040602050505020304" pitchFamily="18" charset="0"/>
                <a:ea typeface="Verdana" pitchFamily="34" charset="0"/>
                <a:cs typeface="Verdana" pitchFamily="34" charset="0"/>
              </a:rPr>
              <a:t>SEGUNDA INSTANCIA</a:t>
            </a:r>
            <a:endParaRPr lang="es-MX" sz="1400" b="1" dirty="0">
              <a:solidFill>
                <a:srgbClr val="FFFF00"/>
              </a:solidFill>
              <a:latin typeface="Lucida Bright" panose="02040602050505020304" pitchFamily="18" charset="0"/>
              <a:ea typeface="Verdana" pitchFamily="34" charset="0"/>
              <a:cs typeface="Verdana" pitchFamily="34" charset="0"/>
            </a:endParaRPr>
          </a:p>
          <a:p>
            <a:pPr eaLnBrk="0" fontAlgn="base" hangingPunct="0">
              <a:spcBef>
                <a:spcPct val="0"/>
              </a:spcBef>
              <a:spcAft>
                <a:spcPct val="0"/>
              </a:spcAft>
            </a:pPr>
            <a:endParaRPr lang="es-MX" dirty="0">
              <a:latin typeface="Arial" pitchFamily="34" charset="0"/>
              <a:cs typeface="Arial" pitchFamily="34" charset="0"/>
            </a:endParaRPr>
          </a:p>
        </p:txBody>
      </p:sp>
      <p:sp>
        <p:nvSpPr>
          <p:cNvPr id="22" name="Rectangle 33"/>
          <p:cNvSpPr>
            <a:spLocks noChangeArrowheads="1"/>
          </p:cNvSpPr>
          <p:nvPr/>
        </p:nvSpPr>
        <p:spPr bwMode="auto">
          <a:xfrm>
            <a:off x="-450850" y="80175"/>
            <a:ext cx="184731" cy="754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s-MX" sz="700">
                <a:latin typeface="Arial" pitchFamily="34" charset="0"/>
                <a:cs typeface="Arial" pitchFamily="34" charset="0"/>
              </a:rPr>
              <a:t/>
            </a:r>
            <a:br>
              <a:rPr lang="es-MX" sz="700">
                <a:latin typeface="Arial" pitchFamily="34" charset="0"/>
                <a:cs typeface="Arial" pitchFamily="34" charset="0"/>
              </a:rPr>
            </a:br>
            <a:endParaRPr lang="es-MX">
              <a:latin typeface="Arial" pitchFamily="34" charset="0"/>
              <a:cs typeface="Arial" pitchFamily="34" charset="0"/>
            </a:endParaRPr>
          </a:p>
          <a:p>
            <a:pPr eaLnBrk="0" fontAlgn="base" hangingPunct="0">
              <a:spcBef>
                <a:spcPct val="0"/>
              </a:spcBef>
              <a:spcAft>
                <a:spcPct val="0"/>
              </a:spcAft>
            </a:pPr>
            <a:endParaRPr lang="es-MX">
              <a:latin typeface="Arial" pitchFamily="34" charset="0"/>
              <a:cs typeface="Arial" pitchFamily="34" charset="0"/>
            </a:endParaRPr>
          </a:p>
        </p:txBody>
      </p:sp>
      <p:sp>
        <p:nvSpPr>
          <p:cNvPr id="23" name="Rectangle 34"/>
          <p:cNvSpPr>
            <a:spLocks noChangeArrowheads="1"/>
          </p:cNvSpPr>
          <p:nvPr/>
        </p:nvSpPr>
        <p:spPr bwMode="auto">
          <a:xfrm>
            <a:off x="1524001"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MX">
              <a:latin typeface="Arial" pitchFamily="34" charset="0"/>
              <a:cs typeface="Arial" pitchFamily="34" charset="0"/>
            </a:endParaRPr>
          </a:p>
        </p:txBody>
      </p:sp>
      <p:cxnSp>
        <p:nvCxnSpPr>
          <p:cNvPr id="24" name="23 Conector recto"/>
          <p:cNvCxnSpPr/>
          <p:nvPr/>
        </p:nvCxnSpPr>
        <p:spPr>
          <a:xfrm>
            <a:off x="9572851" y="3425636"/>
            <a:ext cx="45316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6" name="25 CuadroTexto"/>
          <p:cNvSpPr txBox="1"/>
          <p:nvPr/>
        </p:nvSpPr>
        <p:spPr>
          <a:xfrm>
            <a:off x="7945691" y="5655549"/>
            <a:ext cx="1702728" cy="553998"/>
          </a:xfrm>
          <a:prstGeom prst="rect">
            <a:avLst/>
          </a:prstGeom>
          <a:solidFill>
            <a:schemeClr val="accent3">
              <a:lumMod val="60000"/>
              <a:lumOff val="40000"/>
            </a:schemeClr>
          </a:solidFill>
          <a:ln>
            <a:solidFill>
              <a:srgbClr val="FF0000"/>
            </a:solidFill>
            <a:prstDash val="dash"/>
          </a:ln>
        </p:spPr>
        <p:txBody>
          <a:bodyPr wrap="square" rtlCol="0">
            <a:spAutoFit/>
          </a:bodyPr>
          <a:lstStyle/>
          <a:p>
            <a:pPr algn="ctr"/>
            <a:r>
              <a:rPr lang="es-VE" sz="1000" dirty="0">
                <a:solidFill>
                  <a:schemeClr val="bg1"/>
                </a:solidFill>
                <a:latin typeface="Utsaah" pitchFamily="34" charset="0"/>
                <a:cs typeface="Utsaah" pitchFamily="34" charset="0"/>
              </a:rPr>
              <a:t>ANUNCIO DEL RECURSO</a:t>
            </a:r>
          </a:p>
          <a:p>
            <a:pPr algn="ctr"/>
            <a:r>
              <a:rPr lang="es-VE" sz="1000" dirty="0">
                <a:solidFill>
                  <a:schemeClr val="bg1"/>
                </a:solidFill>
                <a:latin typeface="Utsaah" pitchFamily="34" charset="0"/>
                <a:cs typeface="Utsaah" pitchFamily="34" charset="0"/>
              </a:rPr>
              <a:t>EXTRAORDINARIO DE CASACIÓN</a:t>
            </a:r>
          </a:p>
          <a:p>
            <a:pPr algn="ctr"/>
            <a:r>
              <a:rPr lang="es-VE" sz="1000" dirty="0">
                <a:solidFill>
                  <a:schemeClr val="bg1"/>
                </a:solidFill>
                <a:latin typeface="Utsaah" pitchFamily="34" charset="0"/>
                <a:cs typeface="Utsaah" pitchFamily="34" charset="0"/>
              </a:rPr>
              <a:t>ART. 522 CPC.</a:t>
            </a:r>
            <a:endParaRPr lang="es-MX" sz="1000" dirty="0">
              <a:solidFill>
                <a:schemeClr val="bg1"/>
              </a:solidFill>
              <a:latin typeface="Utsaah" pitchFamily="34" charset="0"/>
              <a:cs typeface="Utsaah" pitchFamily="34" charset="0"/>
            </a:endParaRPr>
          </a:p>
        </p:txBody>
      </p:sp>
      <p:cxnSp>
        <p:nvCxnSpPr>
          <p:cNvPr id="31" name="30 Conector recto"/>
          <p:cNvCxnSpPr/>
          <p:nvPr/>
        </p:nvCxnSpPr>
        <p:spPr>
          <a:xfrm>
            <a:off x="10032820" y="3425636"/>
            <a:ext cx="7087" cy="256508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31 Conector recto"/>
          <p:cNvCxnSpPr/>
          <p:nvPr/>
        </p:nvCxnSpPr>
        <p:spPr>
          <a:xfrm>
            <a:off x="9648419" y="5990718"/>
            <a:ext cx="3844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48 Estrella de 6 puntas"/>
          <p:cNvSpPr/>
          <p:nvPr/>
        </p:nvSpPr>
        <p:spPr>
          <a:xfrm>
            <a:off x="1890605" y="3056082"/>
            <a:ext cx="427810" cy="457200"/>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49 Estrella de 6 puntas"/>
          <p:cNvSpPr/>
          <p:nvPr/>
        </p:nvSpPr>
        <p:spPr>
          <a:xfrm>
            <a:off x="10039906" y="3058034"/>
            <a:ext cx="427810" cy="457200"/>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30"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54850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87488" y="2492896"/>
            <a:ext cx="3384376" cy="1661993"/>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516.</a:t>
            </a:r>
            <a:r>
              <a:rPr lang="es-ES" sz="1400" dirty="0">
                <a:latin typeface="Lucida Bright" panose="02040602050505020304" pitchFamily="18" charset="0"/>
                <a:ea typeface="Verdana" pitchFamily="34" charset="0"/>
                <a:cs typeface="Verdana" pitchFamily="34" charset="0"/>
              </a:rPr>
              <a:t> </a:t>
            </a:r>
            <a:r>
              <a:rPr lang="es-ES" sz="1400" dirty="0">
                <a:latin typeface="Lucida Bright" panose="02040602050505020304" pitchFamily="18" charset="0"/>
                <a:ea typeface="Verdana" pitchFamily="34" charset="0"/>
                <a:cs typeface="Verdana" pitchFamily="34" charset="0"/>
              </a:rPr>
              <a:t>“Al </a:t>
            </a:r>
            <a:r>
              <a:rPr lang="es-ES" sz="1400" dirty="0">
                <a:latin typeface="Lucida Bright" panose="02040602050505020304" pitchFamily="18" charset="0"/>
                <a:ea typeface="Verdana" pitchFamily="34" charset="0"/>
                <a:cs typeface="Verdana" pitchFamily="34" charset="0"/>
              </a:rPr>
              <a:t>llegar los autos en apelación, el Secretario del Tribunal pondrá constancia de la fecha de recibo y del número de folios y piezas que contenga y dará cuenta al Juez o Presidente</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endParaRPr lang="es-MX" dirty="0"/>
          </a:p>
        </p:txBody>
      </p:sp>
      <p:sp>
        <p:nvSpPr>
          <p:cNvPr id="3" name="2 CuadroTexto"/>
          <p:cNvSpPr txBox="1"/>
          <p:nvPr/>
        </p:nvSpPr>
        <p:spPr>
          <a:xfrm>
            <a:off x="7392144" y="548680"/>
            <a:ext cx="3492388" cy="830997"/>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RECEPCIÓN DEL EXPEDIENTE</a:t>
            </a:r>
          </a:p>
          <a:p>
            <a:pPr algn="r"/>
            <a:r>
              <a:rPr lang="es-VE" sz="1600" b="1" dirty="0">
                <a:solidFill>
                  <a:srgbClr val="FFFF00"/>
                </a:solidFill>
                <a:latin typeface="Lucida Bright" panose="02040602050505020304" pitchFamily="18" charset="0"/>
                <a:ea typeface="Verdana" pitchFamily="34" charset="0"/>
                <a:cs typeface="Verdana" pitchFamily="34" charset="0"/>
              </a:rPr>
              <a:t>EN EL TRIBUNAL </a:t>
            </a:r>
          </a:p>
          <a:p>
            <a:pPr algn="r"/>
            <a:r>
              <a:rPr lang="es-VE" sz="1600" b="1" i="1" dirty="0">
                <a:solidFill>
                  <a:srgbClr val="FFFF00"/>
                </a:solidFill>
                <a:latin typeface="Lucida Bright" panose="02040602050505020304" pitchFamily="18" charset="0"/>
                <a:ea typeface="Verdana" pitchFamily="34" charset="0"/>
                <a:cs typeface="Verdana" pitchFamily="34" charset="0"/>
              </a:rPr>
              <a:t>ad quem</a:t>
            </a:r>
            <a:endParaRPr lang="es-MX" sz="1600" b="1" i="1" dirty="0">
              <a:solidFill>
                <a:srgbClr val="FFFF00"/>
              </a:solidFill>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74424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87488" y="1988840"/>
            <a:ext cx="9073008" cy="4062651"/>
          </a:xfrm>
          <a:prstGeom prst="rect">
            <a:avLst/>
          </a:prstGeom>
          <a:noFill/>
        </p:spPr>
        <p:txBody>
          <a:bodyPr wrap="square" rtlCol="0">
            <a:spAutoFit/>
          </a:bodyPr>
          <a:lstStyle/>
          <a:p>
            <a:pPr algn="just"/>
            <a:r>
              <a:rPr lang="es-ES" sz="1200" b="1" dirty="0">
                <a:latin typeface="Lucida Bright" panose="02040602050505020304" pitchFamily="18" charset="0"/>
                <a:ea typeface="Verdana" pitchFamily="34" charset="0"/>
                <a:cs typeface="Verdana" pitchFamily="34" charset="0"/>
              </a:rPr>
              <a:t>Artículo 517.</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“Si </a:t>
            </a:r>
            <a:r>
              <a:rPr lang="es-ES" sz="1200" dirty="0">
                <a:latin typeface="Lucida Bright" panose="02040602050505020304" pitchFamily="18" charset="0"/>
                <a:ea typeface="Verdana" pitchFamily="34" charset="0"/>
                <a:cs typeface="Verdana" pitchFamily="34" charset="0"/>
              </a:rPr>
              <a:t>no se hubiere pedido la constitución del Tribunal con asociados en el término indicado en el artículo 118, los informes de las partes se presentarán en el vigésimo día siguiente al recibo de los autos si la sentencia fuere definitiva y en el décimo día si fuere interlocutoria.</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Las partes presentarán sus informes por escrito, en cualquier hora de las fijadas en la tablilla a que se refiere el artículo 192</a:t>
            </a:r>
            <a:r>
              <a:rPr lang="es-ES" sz="1200" dirty="0">
                <a:latin typeface="Lucida Bright" panose="02040602050505020304" pitchFamily="18" charset="0"/>
                <a:ea typeface="Verdana" pitchFamily="34" charset="0"/>
                <a:cs typeface="Verdana" pitchFamily="34" charset="0"/>
              </a:rPr>
              <a:t>.”</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518.</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“Pedida </a:t>
            </a:r>
            <a:r>
              <a:rPr lang="es-ES" sz="1200" dirty="0">
                <a:latin typeface="Lucida Bright" panose="02040602050505020304" pitchFamily="18" charset="0"/>
                <a:ea typeface="Verdana" pitchFamily="34" charset="0"/>
                <a:cs typeface="Verdana" pitchFamily="34" charset="0"/>
              </a:rPr>
              <a:t>la elección de asociados, se elegirán éstos como se indica en el artículo 118 y siguientes, pero el término a que se refiere el artículo anterior para la presentación de los informes de las partes comenzará a contarse desde el día siguiente a aquél en que haya quedado constituido el Tribunal con asociados</a:t>
            </a:r>
            <a:r>
              <a:rPr lang="es-ES" sz="1200" dirty="0">
                <a:latin typeface="Lucida Bright" panose="02040602050505020304" pitchFamily="18" charset="0"/>
                <a:ea typeface="Verdana" pitchFamily="34" charset="0"/>
                <a:cs typeface="Verdana" pitchFamily="34" charset="0"/>
              </a:rPr>
              <a:t>.”</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519.</a:t>
            </a:r>
            <a:r>
              <a:rPr lang="es-ES" sz="1200" dirty="0">
                <a:latin typeface="Lucida Bright" panose="02040602050505020304" pitchFamily="18" charset="0"/>
                <a:ea typeface="Verdana" pitchFamily="34" charset="0"/>
                <a:cs typeface="Verdana" pitchFamily="34" charset="0"/>
              </a:rPr>
              <a:t> </a:t>
            </a:r>
            <a:r>
              <a:rPr lang="es-ES" sz="1200" dirty="0">
                <a:latin typeface="Lucida Bright" panose="02040602050505020304" pitchFamily="18" charset="0"/>
                <a:ea typeface="Verdana" pitchFamily="34" charset="0"/>
                <a:cs typeface="Verdana" pitchFamily="34" charset="0"/>
              </a:rPr>
              <a:t>“Presentados </a:t>
            </a:r>
            <a:r>
              <a:rPr lang="es-ES" sz="1200" dirty="0">
                <a:latin typeface="Lucida Bright" panose="02040602050505020304" pitchFamily="18" charset="0"/>
                <a:ea typeface="Verdana" pitchFamily="34" charset="0"/>
                <a:cs typeface="Verdana" pitchFamily="34" charset="0"/>
              </a:rPr>
              <a:t>los informes, cada parte podrá presentar al Tribunal sus observaciones escritas sobre los informes de la contraria, dentro de los ocho días siguientes, en cualquier hora de las fijadas en la tablilla a que se refiere el artículo 192.</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Si una de las partes acompañare con sus informes algún documento público, la contraria podrá hacer las observaciones pertinentes sobre el mismo en el plazo indicado en este artículo, sin perjuicio de su derecho de tachar el documento conforme al artículo 440 de este Código</a:t>
            </a:r>
            <a:r>
              <a:rPr lang="es-ES" sz="1200" dirty="0">
                <a:latin typeface="Lucida Bright" panose="02040602050505020304" pitchFamily="18" charset="0"/>
                <a:ea typeface="Verdana" pitchFamily="34" charset="0"/>
                <a:cs typeface="Verdana" pitchFamily="34" charset="0"/>
              </a:rPr>
              <a:t>.”</a:t>
            </a:r>
            <a:endParaRPr lang="es-MX" sz="1200" dirty="0">
              <a:latin typeface="Lucida Bright" panose="02040602050505020304" pitchFamily="18" charset="0"/>
              <a:ea typeface="Verdana" pitchFamily="34" charset="0"/>
              <a:cs typeface="Verdana" pitchFamily="34" charset="0"/>
            </a:endParaRPr>
          </a:p>
          <a:p>
            <a:endParaRPr lang="es-MX" dirty="0">
              <a:latin typeface="Lucida Bright" panose="02040602050505020304" pitchFamily="18" charset="0"/>
            </a:endParaRPr>
          </a:p>
        </p:txBody>
      </p:sp>
      <p:sp>
        <p:nvSpPr>
          <p:cNvPr id="4" name="3 CuadroTexto"/>
          <p:cNvSpPr txBox="1"/>
          <p:nvPr/>
        </p:nvSpPr>
        <p:spPr>
          <a:xfrm>
            <a:off x="5087888" y="628677"/>
            <a:ext cx="5472608" cy="830997"/>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ACTO DE INFORMES</a:t>
            </a:r>
          </a:p>
          <a:p>
            <a:pPr algn="r"/>
            <a:r>
              <a:rPr lang="es-VE" sz="1600" b="1" dirty="0">
                <a:solidFill>
                  <a:srgbClr val="FFFF00"/>
                </a:solidFill>
                <a:latin typeface="Lucida Bright" panose="02040602050505020304" pitchFamily="18" charset="0"/>
                <a:ea typeface="Verdana" pitchFamily="34" charset="0"/>
                <a:cs typeface="Verdana" pitchFamily="34" charset="0"/>
              </a:rPr>
              <a:t>OPORTUNIDAD LEGAL PARA SU PRESENTACIÓN</a:t>
            </a:r>
          </a:p>
          <a:p>
            <a:pPr algn="r"/>
            <a:r>
              <a:rPr lang="es-VE" sz="1600" b="1" dirty="0">
                <a:solidFill>
                  <a:srgbClr val="FFFF00"/>
                </a:solidFill>
                <a:latin typeface="Lucida Bright" panose="02040602050505020304" pitchFamily="18" charset="0"/>
                <a:ea typeface="Verdana" pitchFamily="34" charset="0"/>
                <a:cs typeface="Verdana" pitchFamily="34" charset="0"/>
              </a:rPr>
              <a:t>OBSERVACIÓN A LOS INFORMES</a:t>
            </a:r>
            <a:endParaRPr lang="es-MX" sz="1600" b="1" dirty="0">
              <a:solidFill>
                <a:srgbClr val="FFFF00"/>
              </a:solidFill>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22016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127448" y="1916832"/>
            <a:ext cx="3881686" cy="4031873"/>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520.</a:t>
            </a:r>
            <a:r>
              <a:rPr lang="es-ES" sz="1400" dirty="0">
                <a:latin typeface="Lucida Bright" panose="02040602050505020304" pitchFamily="18" charset="0"/>
                <a:ea typeface="Verdana" pitchFamily="34" charset="0"/>
                <a:cs typeface="Verdana" pitchFamily="34" charset="0"/>
              </a:rPr>
              <a:t> En segunda instancia no se admitirán otras pruebas sino la de instrumentos públicos, la de posiciones y el juramento decisorio.</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Los primeros podrán producirse hasta los informes, si no fueren de los que deban acompañarse con la demanda; las posiciones y el juramento podrán evacuarse hasta los informes, siempre que se solicite dentro de los cinco días siguientes a la llegada de los autos al Tribunal.</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Podrá el Tribunal dictar auto para mejor proveer, dentro de los límites expresados en el artículo 514.</a:t>
            </a:r>
            <a:endParaRPr lang="es-MX" sz="1400" dirty="0">
              <a:latin typeface="Lucida Bright" panose="02040602050505020304" pitchFamily="18" charset="0"/>
              <a:ea typeface="Verdana" pitchFamily="34" charset="0"/>
              <a:cs typeface="Verdana" pitchFamily="34" charset="0"/>
            </a:endParaRPr>
          </a:p>
          <a:p>
            <a:endParaRPr lang="es-MX" dirty="0"/>
          </a:p>
        </p:txBody>
      </p:sp>
      <p:sp>
        <p:nvSpPr>
          <p:cNvPr id="3" name="2 CuadroTexto"/>
          <p:cNvSpPr txBox="1"/>
          <p:nvPr/>
        </p:nvSpPr>
        <p:spPr>
          <a:xfrm>
            <a:off x="3712990" y="548680"/>
            <a:ext cx="6264696" cy="830997"/>
          </a:xfrm>
          <a:prstGeom prst="rect">
            <a:avLst/>
          </a:prstGeom>
          <a:noFill/>
        </p:spPr>
        <p:txBody>
          <a:bodyPr wrap="square" rtlCol="0">
            <a:spAutoFit/>
          </a:bodyPr>
          <a:lstStyle/>
          <a:p>
            <a:pPr algn="r"/>
            <a:r>
              <a:rPr lang="es-VE" sz="1600" dirty="0">
                <a:solidFill>
                  <a:srgbClr val="FFFF00"/>
                </a:solidFill>
                <a:latin typeface="Lucida Bright" panose="02040602050505020304" pitchFamily="18" charset="0"/>
                <a:ea typeface="Verdana" pitchFamily="34" charset="0"/>
                <a:cs typeface="Verdana" pitchFamily="34" charset="0"/>
              </a:rPr>
              <a:t>PRUEBAS PERMISIBLES EN SEGUNDA INSTANCIA:</a:t>
            </a:r>
          </a:p>
          <a:p>
            <a:pPr algn="r"/>
            <a:r>
              <a:rPr lang="es-VE" sz="1600" dirty="0">
                <a:solidFill>
                  <a:srgbClr val="FFFF00"/>
                </a:solidFill>
                <a:latin typeface="Lucida Bright" panose="02040602050505020304" pitchFamily="18" charset="0"/>
                <a:ea typeface="Verdana" pitchFamily="34" charset="0"/>
                <a:cs typeface="Verdana" pitchFamily="34" charset="0"/>
              </a:rPr>
              <a:t>OPORTUNIDAD PARA SU PROMOCIÓN Y EVACUACIÓN</a:t>
            </a:r>
          </a:p>
          <a:p>
            <a:pPr algn="r"/>
            <a:r>
              <a:rPr lang="es-VE" sz="1600" dirty="0">
                <a:solidFill>
                  <a:srgbClr val="FFFF00"/>
                </a:solidFill>
                <a:latin typeface="Lucida Bright" panose="02040602050505020304" pitchFamily="18" charset="0"/>
                <a:ea typeface="Verdana" pitchFamily="34" charset="0"/>
                <a:cs typeface="Verdana" pitchFamily="34" charset="0"/>
              </a:rPr>
              <a:t>AUTO PARA MEJOR PROVEER</a:t>
            </a:r>
            <a:endParaRPr lang="es-MX" sz="1600" dirty="0">
              <a:solidFill>
                <a:srgbClr val="FFFF00"/>
              </a:solidFill>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92564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87488" y="2276872"/>
            <a:ext cx="3880733" cy="2646878"/>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521.</a:t>
            </a:r>
            <a:r>
              <a:rPr lang="es-ES" sz="1400" dirty="0">
                <a:latin typeface="Lucida Bright" panose="02040602050505020304" pitchFamily="18" charset="0"/>
                <a:ea typeface="Verdana" pitchFamily="34" charset="0"/>
                <a:cs typeface="Verdana" pitchFamily="34" charset="0"/>
              </a:rPr>
              <a:t> </a:t>
            </a:r>
            <a:r>
              <a:rPr lang="es-ES" sz="1400" dirty="0">
                <a:latin typeface="Lucida Bright" panose="02040602050505020304" pitchFamily="18" charset="0"/>
                <a:ea typeface="Verdana" pitchFamily="34" charset="0"/>
                <a:cs typeface="Verdana" pitchFamily="34" charset="0"/>
              </a:rPr>
              <a:t>“Presentados </a:t>
            </a:r>
            <a:r>
              <a:rPr lang="es-ES" sz="1400" dirty="0">
                <a:latin typeface="Lucida Bright" panose="02040602050505020304" pitchFamily="18" charset="0"/>
                <a:ea typeface="Verdana" pitchFamily="34" charset="0"/>
                <a:cs typeface="Verdana" pitchFamily="34" charset="0"/>
              </a:rPr>
              <a:t>los informes o cumplido que sea el auto para mejor proveer o pasado el término señalado para su cumplimiento, el Tribunal dictará su fallo dentro de los treinta días siguientes si la sentencia fuere interlocutoria y sesenta si fuere </a:t>
            </a:r>
            <a:r>
              <a:rPr lang="es-ES" sz="1400" dirty="0">
                <a:latin typeface="Lucida Bright" panose="02040602050505020304" pitchFamily="18" charset="0"/>
                <a:ea typeface="Verdana" pitchFamily="34" charset="0"/>
                <a:cs typeface="Verdana" pitchFamily="34" charset="0"/>
              </a:rPr>
              <a:t>definitiva.</a:t>
            </a:r>
            <a:endParaRPr lang="es-MX" sz="1400" dirty="0">
              <a:latin typeface="Lucida Bright" panose="02040602050505020304" pitchFamily="18" charset="0"/>
              <a:ea typeface="Verdana" pitchFamily="34" charset="0"/>
              <a:cs typeface="Verdana" pitchFamily="34" charset="0"/>
            </a:endParaRPr>
          </a:p>
          <a:p>
            <a:pPr algn="just"/>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Este </a:t>
            </a:r>
            <a:r>
              <a:rPr lang="es-ES" sz="1400" dirty="0">
                <a:latin typeface="Lucida Bright" panose="02040602050505020304" pitchFamily="18" charset="0"/>
                <a:ea typeface="Verdana" pitchFamily="34" charset="0"/>
                <a:cs typeface="Verdana" pitchFamily="34" charset="0"/>
              </a:rPr>
              <a:t>término se dejará transcurrir íntegramente a los efectos del anuncio del recurso de casación</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pPr algn="just"/>
            <a:r>
              <a:rPr lang="es-ES" sz="1200" dirty="0">
                <a:latin typeface="Verdana" pitchFamily="34" charset="0"/>
                <a:ea typeface="Verdana" pitchFamily="34" charset="0"/>
                <a:cs typeface="Verdana" pitchFamily="34" charset="0"/>
              </a:rPr>
              <a:t> </a:t>
            </a:r>
            <a:endParaRPr lang="es-MX" sz="1200" dirty="0">
              <a:latin typeface="Verdana" pitchFamily="34" charset="0"/>
              <a:ea typeface="Verdana" pitchFamily="34" charset="0"/>
              <a:cs typeface="Verdana" pitchFamily="34" charset="0"/>
            </a:endParaRPr>
          </a:p>
        </p:txBody>
      </p:sp>
      <p:sp>
        <p:nvSpPr>
          <p:cNvPr id="3" name="2 CuadroTexto"/>
          <p:cNvSpPr txBox="1"/>
          <p:nvPr/>
        </p:nvSpPr>
        <p:spPr>
          <a:xfrm>
            <a:off x="6744072" y="850900"/>
            <a:ext cx="3816424" cy="615553"/>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SENTENCIA DEFINITIVA</a:t>
            </a:r>
          </a:p>
          <a:p>
            <a:pPr algn="r"/>
            <a:endParaRPr lang="es-MX" i="1" dirty="0"/>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79567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298121" y="850900"/>
            <a:ext cx="8712968" cy="338554"/>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ANUNCIO DEL </a:t>
            </a:r>
            <a:r>
              <a:rPr lang="es-VE" sz="1600" b="1" dirty="0" smtClean="0">
                <a:solidFill>
                  <a:srgbClr val="FFFF00"/>
                </a:solidFill>
                <a:latin typeface="Lucida Bright" panose="02040602050505020304" pitchFamily="18" charset="0"/>
                <a:ea typeface="Verdana" pitchFamily="34" charset="0"/>
                <a:cs typeface="Verdana" pitchFamily="34" charset="0"/>
              </a:rPr>
              <a:t>RECURSO </a:t>
            </a:r>
            <a:r>
              <a:rPr lang="es-VE" sz="1600" b="1" dirty="0">
                <a:solidFill>
                  <a:srgbClr val="FFFF00"/>
                </a:solidFill>
                <a:latin typeface="Lucida Bright" panose="02040602050505020304" pitchFamily="18" charset="0"/>
                <a:ea typeface="Verdana" pitchFamily="34" charset="0"/>
                <a:cs typeface="Verdana" pitchFamily="34" charset="0"/>
              </a:rPr>
              <a:t>EXTRAORDINARIO </a:t>
            </a:r>
            <a:r>
              <a:rPr lang="es-VE" sz="1600" b="1" dirty="0" smtClean="0">
                <a:solidFill>
                  <a:srgbClr val="FFFF00"/>
                </a:solidFill>
                <a:latin typeface="Lucida Bright" panose="02040602050505020304" pitchFamily="18" charset="0"/>
                <a:ea typeface="Verdana" pitchFamily="34" charset="0"/>
                <a:cs typeface="Verdana" pitchFamily="34" charset="0"/>
              </a:rPr>
              <a:t>DE </a:t>
            </a:r>
            <a:r>
              <a:rPr lang="es-VE" sz="1600" b="1" dirty="0">
                <a:solidFill>
                  <a:srgbClr val="FFFF00"/>
                </a:solidFill>
                <a:latin typeface="Lucida Bright" panose="02040602050505020304" pitchFamily="18" charset="0"/>
                <a:ea typeface="Verdana" pitchFamily="34" charset="0"/>
                <a:cs typeface="Verdana" pitchFamily="34" charset="0"/>
              </a:rPr>
              <a:t>CASACIÓN</a:t>
            </a:r>
            <a:endParaRPr lang="es-MX" sz="1600" b="1" dirty="0">
              <a:solidFill>
                <a:srgbClr val="FFFF00"/>
              </a:solidFill>
              <a:latin typeface="Lucida Bright" panose="02040602050505020304" pitchFamily="18" charset="0"/>
              <a:ea typeface="Verdana" pitchFamily="34" charset="0"/>
              <a:cs typeface="Verdana" pitchFamily="34" charset="0"/>
            </a:endParaRPr>
          </a:p>
        </p:txBody>
      </p:sp>
      <p:sp>
        <p:nvSpPr>
          <p:cNvPr id="4" name="3 CuadroTexto"/>
          <p:cNvSpPr txBox="1"/>
          <p:nvPr/>
        </p:nvSpPr>
        <p:spPr>
          <a:xfrm>
            <a:off x="1487487" y="1632278"/>
            <a:ext cx="9523601" cy="4462760"/>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522.</a:t>
            </a:r>
            <a:r>
              <a:rPr lang="es-ES" sz="1400" dirty="0">
                <a:latin typeface="Lucida Bright" panose="02040602050505020304" pitchFamily="18" charset="0"/>
                <a:ea typeface="Verdana" pitchFamily="34" charset="0"/>
                <a:cs typeface="Verdana" pitchFamily="34" charset="0"/>
              </a:rPr>
              <a:t> “Si no se anunciare oportunamente el recurso de casación, el Tribunal remitirá los autos inmediatamente al que corresponda la ejecución de la sentencia.</a:t>
            </a:r>
            <a:endParaRPr lang="es-MX" sz="1400" dirty="0">
              <a:latin typeface="Lucida Bright" panose="02040602050505020304" pitchFamily="18" charset="0"/>
              <a:ea typeface="Verdana" pitchFamily="34" charset="0"/>
              <a:cs typeface="Verdana" pitchFamily="34" charset="0"/>
            </a:endParaRPr>
          </a:p>
          <a:p>
            <a:pPr algn="just"/>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Si se anunciare y admitiere el recurso de casación contra la sentencia de última instancia, se le dará curso remitiéndose inmediatamente el expediente a la Corte Suprema de Justicia. Si no se admitiere el recurso de casación anunciado, el Tribunal devolverá los autos al inferior para la ejecución de la sentencia, pasados que sean cinco días desde la fecha de la negativa de admisión del recurso.</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Si oportunamente se anunciare el recurso de hecho para ante la Corte Suprema de Justicia, se procederá conforme a lo dispuesto en el artículo 316 de este Código.</a:t>
            </a:r>
            <a:endParaRPr lang="es-MX" sz="1400" dirty="0">
              <a:latin typeface="Lucida Bright" panose="02040602050505020304" pitchFamily="18" charset="0"/>
              <a:ea typeface="Verdana" pitchFamily="34" charset="0"/>
              <a:cs typeface="Verdana" pitchFamily="34" charset="0"/>
            </a:endParaRPr>
          </a:p>
          <a:p>
            <a:pPr algn="just"/>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Si hubiere habido recurso de casación, y éste fuere declarado con lugar, el Tribunal a quien corresponda dictará la nueva sentencia dentro de los cuarenta días siguientes a la fecha del recibo del expediente, remitiendo éste, pasados que sean los diez días que se dan para la interposición del recurso de nulidad, al Tribunal a quien corresponda la ejecución. Si se propusiere el recurso de nulidad se remitirá el expediente nuevamente a la Corte Suprema de Justicia con la mayor urgencia.</a:t>
            </a:r>
          </a:p>
          <a:p>
            <a:pPr algn="just"/>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En todo caso, el Tribunal Superior dejará copia certificada de la sentencia que haya pronunciado, a expensas de la parte interesada.”</a:t>
            </a:r>
            <a:endParaRPr lang="es-MX" sz="1400" dirty="0">
              <a:latin typeface="Lucida Bright" panose="02040602050505020304" pitchFamily="18" charset="0"/>
              <a:ea typeface="Verdana" pitchFamily="34" charset="0"/>
              <a:cs typeface="Verdana" pitchFamily="34" charset="0"/>
            </a:endParaRPr>
          </a:p>
          <a:p>
            <a:endParaRPr lang="es-MX" dirty="0"/>
          </a:p>
        </p:txBody>
      </p:sp>
      <p:pic>
        <p:nvPicPr>
          <p:cNvPr id="6"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02455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3" descr="Recurso contencioso administrativo funcionari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9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8459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087888" y="850900"/>
            <a:ext cx="6624736" cy="461665"/>
          </a:xfrm>
          <a:prstGeom prst="rect">
            <a:avLst/>
          </a:prstGeom>
          <a:noFill/>
        </p:spPr>
        <p:txBody>
          <a:bodyPr wrap="square" rtlCol="0">
            <a:spAutoFit/>
          </a:bodyPr>
          <a:lstStyle/>
          <a:p>
            <a:pPr algn="ctr"/>
            <a:r>
              <a:rPr lang="es-VE" sz="2400" i="1" dirty="0">
                <a:solidFill>
                  <a:srgbClr val="FFFF00"/>
                </a:solidFill>
                <a:latin typeface="Lucida Bright" panose="02040602050505020304" pitchFamily="18" charset="0"/>
                <a:ea typeface="Verdana" pitchFamily="34" charset="0"/>
                <a:cs typeface="Verdana" pitchFamily="34" charset="0"/>
              </a:rPr>
              <a:t>FASE DE INTRODUCCIÓN DE LA CAUSA</a:t>
            </a:r>
            <a:endParaRPr lang="es-MX" sz="2400" i="1" dirty="0">
              <a:solidFill>
                <a:srgbClr val="FFFF00"/>
              </a:solidFill>
              <a:latin typeface="Lucida Bright" panose="02040602050505020304" pitchFamily="18" charset="0"/>
              <a:ea typeface="Verdana" pitchFamily="34" charset="0"/>
              <a:cs typeface="Verdana" pitchFamily="34" charset="0"/>
            </a:endParaRPr>
          </a:p>
        </p:txBody>
      </p:sp>
      <p:pic>
        <p:nvPicPr>
          <p:cNvPr id="4"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2533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007768" y="637381"/>
            <a:ext cx="6580664" cy="830997"/>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INTRODUCCIÓN DE LA DEMANDA</a:t>
            </a:r>
          </a:p>
          <a:p>
            <a:pPr algn="r"/>
            <a:r>
              <a:rPr lang="es-VE" sz="1600" b="1" dirty="0">
                <a:solidFill>
                  <a:srgbClr val="FFFF00"/>
                </a:solidFill>
                <a:latin typeface="Lucida Bright" panose="02040602050505020304" pitchFamily="18" charset="0"/>
                <a:ea typeface="Verdana" pitchFamily="34" charset="0"/>
                <a:cs typeface="Verdana" pitchFamily="34" charset="0"/>
              </a:rPr>
              <a:t>CARÁCTER ESCRITO DE LA DEMANDA</a:t>
            </a:r>
          </a:p>
          <a:p>
            <a:pPr algn="r"/>
            <a:r>
              <a:rPr lang="es-VE" sz="1600" b="1" dirty="0">
                <a:solidFill>
                  <a:srgbClr val="FFFF00"/>
                </a:solidFill>
                <a:latin typeface="Lucida Bright" panose="02040602050505020304" pitchFamily="18" charset="0"/>
                <a:ea typeface="Verdana" pitchFamily="34" charset="0"/>
                <a:cs typeface="Verdana" pitchFamily="34" charset="0"/>
              </a:rPr>
              <a:t>FORMALIDADES PARA PROPONERLA</a:t>
            </a:r>
            <a:endParaRPr lang="es-MX" sz="1600" b="1" dirty="0">
              <a:solidFill>
                <a:srgbClr val="FFFF00"/>
              </a:solidFill>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1487488" y="2420888"/>
            <a:ext cx="3902400" cy="2954655"/>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a:t>
            </a:r>
            <a:r>
              <a:rPr lang="es-ES" sz="1400" b="1" dirty="0">
                <a:latin typeface="Lucida Bright" panose="02040602050505020304" pitchFamily="18" charset="0"/>
                <a:ea typeface="Verdana" pitchFamily="34" charset="0"/>
                <a:cs typeface="Verdana" pitchFamily="34" charset="0"/>
              </a:rPr>
              <a:t>338</a:t>
            </a:r>
            <a:r>
              <a:rPr lang="es-MX" sz="1400" b="1" dirty="0">
                <a:latin typeface="Lucida Bright" panose="02040602050505020304" pitchFamily="18" charset="0"/>
                <a:ea typeface="Verdana" pitchFamily="34" charset="0"/>
                <a:cs typeface="Verdana" pitchFamily="34" charset="0"/>
              </a:rPr>
              <a:t>. </a:t>
            </a:r>
            <a:r>
              <a:rPr lang="es-MX" sz="1400" dirty="0">
                <a:latin typeface="Lucida Bright" panose="02040602050505020304" pitchFamily="18" charset="0"/>
                <a:ea typeface="Verdana" pitchFamily="34" charset="0"/>
                <a:cs typeface="Verdana" pitchFamily="34" charset="0"/>
              </a:rPr>
              <a:t>“</a:t>
            </a:r>
            <a:r>
              <a:rPr lang="es-ES" sz="1400" dirty="0">
                <a:latin typeface="Lucida Bright" panose="02040602050505020304" pitchFamily="18" charset="0"/>
                <a:ea typeface="Verdana" pitchFamily="34" charset="0"/>
                <a:cs typeface="Verdana" pitchFamily="34" charset="0"/>
              </a:rPr>
              <a:t>Las </a:t>
            </a:r>
            <a:r>
              <a:rPr lang="es-ES" sz="1400" dirty="0">
                <a:latin typeface="Lucida Bright" panose="02040602050505020304" pitchFamily="18" charset="0"/>
                <a:ea typeface="Verdana" pitchFamily="34" charset="0"/>
                <a:cs typeface="Verdana" pitchFamily="34" charset="0"/>
              </a:rPr>
              <a:t>controversias que se susciten entre partes en reclamación de algún derecho, se ventilarán por el procedimiento ordinario, si no tienen pautado un procedimiento especial</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ES" sz="1400" dirty="0">
              <a:latin typeface="Lucida Bright" panose="02040602050505020304" pitchFamily="18" charset="0"/>
              <a:ea typeface="Verdana" pitchFamily="34" charset="0"/>
              <a:cs typeface="Verdana" pitchFamily="34" charset="0"/>
            </a:endParaRPr>
          </a:p>
          <a:p>
            <a:pPr algn="just"/>
            <a:endParaRPr lang="es-MX" sz="1400" dirty="0">
              <a:latin typeface="Lucida Bright" panose="02040602050505020304" pitchFamily="18" charset="0"/>
              <a:ea typeface="Verdana" pitchFamily="34" charset="0"/>
              <a:cs typeface="Verdana" pitchFamily="34" charset="0"/>
            </a:endParaRPr>
          </a:p>
          <a:p>
            <a:pPr algn="just"/>
            <a:r>
              <a:rPr lang="es-ES" sz="1400" b="1" dirty="0">
                <a:latin typeface="Lucida Bright" panose="02040602050505020304" pitchFamily="18" charset="0"/>
                <a:ea typeface="Verdana" pitchFamily="34" charset="0"/>
                <a:cs typeface="Verdana" pitchFamily="34" charset="0"/>
              </a:rPr>
              <a:t>Artículo </a:t>
            </a:r>
            <a:r>
              <a:rPr lang="es-ES" sz="1400" b="1" dirty="0">
                <a:latin typeface="Lucida Bright" panose="02040602050505020304" pitchFamily="18" charset="0"/>
                <a:ea typeface="Verdana" pitchFamily="34" charset="0"/>
                <a:cs typeface="Verdana" pitchFamily="34" charset="0"/>
              </a:rPr>
              <a:t>339</a:t>
            </a:r>
            <a:r>
              <a:rPr lang="es-MX" sz="1400" b="1" dirty="0">
                <a:latin typeface="Lucida Bright" panose="02040602050505020304" pitchFamily="18" charset="0"/>
                <a:ea typeface="Verdana" pitchFamily="34" charset="0"/>
                <a:cs typeface="Verdana" pitchFamily="34" charset="0"/>
              </a:rPr>
              <a:t>. </a:t>
            </a:r>
            <a:r>
              <a:rPr lang="es-MX" sz="1400" dirty="0">
                <a:latin typeface="Lucida Bright" panose="02040602050505020304" pitchFamily="18" charset="0"/>
                <a:ea typeface="Verdana" pitchFamily="34" charset="0"/>
                <a:cs typeface="Verdana" pitchFamily="34" charset="0"/>
              </a:rPr>
              <a:t>“</a:t>
            </a:r>
            <a:r>
              <a:rPr lang="es-ES" sz="1400" dirty="0">
                <a:latin typeface="Lucida Bright" panose="02040602050505020304" pitchFamily="18" charset="0"/>
                <a:ea typeface="Verdana" pitchFamily="34" charset="0"/>
                <a:cs typeface="Verdana" pitchFamily="34" charset="0"/>
              </a:rPr>
              <a:t>El </a:t>
            </a:r>
            <a:r>
              <a:rPr lang="es-ES" sz="1400" dirty="0">
                <a:latin typeface="Lucida Bright" panose="02040602050505020304" pitchFamily="18" charset="0"/>
                <a:ea typeface="Verdana" pitchFamily="34" charset="0"/>
                <a:cs typeface="Verdana" pitchFamily="34" charset="0"/>
              </a:rPr>
              <a:t>procedimiento ordinario comenzará por demanda, que se propondrá por escrito en cualquier día y hora, ante el Secretario del Tribunal o ante el Juez</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endParaRPr lang="es-MX" dirty="0"/>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9841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423592" y="450029"/>
            <a:ext cx="8496944" cy="584775"/>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REQUISITOS Y FORMALIDADES </a:t>
            </a:r>
            <a:endParaRPr lang="es-VE" sz="1600" b="1" dirty="0" smtClean="0">
              <a:solidFill>
                <a:srgbClr val="FFFF00"/>
              </a:solidFill>
              <a:latin typeface="Lucida Bright" panose="02040602050505020304" pitchFamily="18" charset="0"/>
              <a:ea typeface="Verdana" pitchFamily="34" charset="0"/>
              <a:cs typeface="Verdana" pitchFamily="34" charset="0"/>
            </a:endParaRPr>
          </a:p>
          <a:p>
            <a:pPr algn="r"/>
            <a:r>
              <a:rPr lang="es-VE" sz="1600" b="1" dirty="0" smtClean="0">
                <a:solidFill>
                  <a:srgbClr val="FFFF00"/>
                </a:solidFill>
                <a:latin typeface="Lucida Bright" panose="02040602050505020304" pitchFamily="18" charset="0"/>
                <a:ea typeface="Verdana" pitchFamily="34" charset="0"/>
                <a:cs typeface="Verdana" pitchFamily="34" charset="0"/>
              </a:rPr>
              <a:t>QUE DEBEN SER OBSERVADAS EN </a:t>
            </a:r>
            <a:r>
              <a:rPr lang="es-VE" sz="1600" b="1" dirty="0">
                <a:solidFill>
                  <a:srgbClr val="FFFF00"/>
                </a:solidFill>
                <a:latin typeface="Lucida Bright" panose="02040602050505020304" pitchFamily="18" charset="0"/>
                <a:ea typeface="Verdana" pitchFamily="34" charset="0"/>
                <a:cs typeface="Verdana" pitchFamily="34" charset="0"/>
              </a:rPr>
              <a:t>EL ESCRITO DE LA DEMANDA</a:t>
            </a:r>
            <a:endParaRPr lang="es-MX" sz="1600" b="1" dirty="0">
              <a:solidFill>
                <a:srgbClr val="FFFF00"/>
              </a:solidFill>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1487488" y="1666637"/>
            <a:ext cx="9505056" cy="4498667"/>
          </a:xfrm>
          <a:prstGeom prst="rect">
            <a:avLst/>
          </a:prstGeom>
          <a:noFill/>
        </p:spPr>
        <p:txBody>
          <a:bodyPr wrap="square" rtlCol="0">
            <a:spAutoFit/>
          </a:bodyPr>
          <a:lstStyle/>
          <a:p>
            <a:pPr algn="just">
              <a:lnSpc>
                <a:spcPts val="1400"/>
              </a:lnSpc>
            </a:pPr>
            <a:r>
              <a:rPr lang="es-ES" sz="1200" b="1" dirty="0">
                <a:latin typeface="Lucida Bright" panose="02040602050505020304" pitchFamily="18" charset="0"/>
                <a:ea typeface="Verdana" pitchFamily="34" charset="0"/>
                <a:cs typeface="Verdana" pitchFamily="34" charset="0"/>
              </a:rPr>
              <a:t>Artículo </a:t>
            </a:r>
            <a:r>
              <a:rPr lang="es-ES" sz="1200" b="1" dirty="0">
                <a:latin typeface="Lucida Bright" panose="02040602050505020304" pitchFamily="18" charset="0"/>
                <a:ea typeface="Verdana" pitchFamily="34" charset="0"/>
                <a:cs typeface="Verdana" pitchFamily="34" charset="0"/>
              </a:rPr>
              <a:t>340</a:t>
            </a:r>
            <a:r>
              <a:rPr lang="es-MX" sz="1200" b="1" dirty="0">
                <a:latin typeface="Lucida Bright" panose="02040602050505020304" pitchFamily="18" charset="0"/>
                <a:ea typeface="Verdana" pitchFamily="34" charset="0"/>
                <a:cs typeface="Verdana" pitchFamily="34" charset="0"/>
              </a:rPr>
              <a:t>. </a:t>
            </a:r>
            <a:r>
              <a:rPr lang="es-MX" sz="1200" dirty="0">
                <a:latin typeface="Lucida Bright" panose="02040602050505020304" pitchFamily="18" charset="0"/>
                <a:ea typeface="Verdana" pitchFamily="34" charset="0"/>
                <a:cs typeface="Verdana" pitchFamily="34" charset="0"/>
              </a:rPr>
              <a:t>“</a:t>
            </a:r>
            <a:r>
              <a:rPr lang="es-ES" sz="1200" dirty="0">
                <a:latin typeface="Lucida Bright" panose="02040602050505020304" pitchFamily="18" charset="0"/>
                <a:ea typeface="Verdana" pitchFamily="34" charset="0"/>
                <a:cs typeface="Verdana" pitchFamily="34" charset="0"/>
              </a:rPr>
              <a:t>El </a:t>
            </a:r>
            <a:r>
              <a:rPr lang="es-ES" sz="1200" dirty="0">
                <a:latin typeface="Lucida Bright" panose="02040602050505020304" pitchFamily="18" charset="0"/>
                <a:ea typeface="Verdana" pitchFamily="34" charset="0"/>
                <a:cs typeface="Verdana" pitchFamily="34" charset="0"/>
              </a:rPr>
              <a:t>libelo de la demanda deberá expresar:</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1° La indicación del Tribunal ante el cual se propone la demanda.</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2° El nombre, apellido y domicilio del demandante y del demandado y el carácter que tiene.</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3° Si el demandante o el demandado fuere una persona jurídica, la demanda deberá contener la denominación o razón social y los datos relativos a su creación o registro.</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4° El objeto de la pretensión, el cual deberá determinarse con precisión, indicando su situación y linderos, si fuere inmueble; las marcas, colores, o distintivos si fuere semoviente; los signos, señales y particularidades que puedan determinar su identidad, si fuere mueble; y los datos, títulos y explicaciones necesarios si se tratare de derechos u objetos incorporales.</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5° La relación de los hechos y los fundamentos de derecho en que se base la pretensión, con las pertinentes conclusiones.</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6° Los instrumentos en que se fundamente la pretensión, esto es, aquéllos de los cuales se derive inmediatamente el derecho deducido, los cuales deberán producirse con el libelo.</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7° Si se demandare la indemnización de daños y perjuicios, la especificación de éstos y sus causas.</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8° El nombre y apellido del mandatario y la consignación del poder.</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lnSpc>
                <a:spcPts val="1400"/>
              </a:lnSpc>
            </a:pPr>
            <a:r>
              <a:rPr lang="es-ES" sz="1200" dirty="0">
                <a:latin typeface="Lucida Bright" panose="02040602050505020304" pitchFamily="18" charset="0"/>
                <a:ea typeface="Verdana" pitchFamily="34" charset="0"/>
                <a:cs typeface="Verdana" pitchFamily="34" charset="0"/>
              </a:rPr>
              <a:t>9° La sede o dirección del demandante a que se refiere el artículo 174</a:t>
            </a:r>
            <a:r>
              <a:rPr lang="es-ES" sz="1200" dirty="0">
                <a:latin typeface="Lucida Bright" panose="02040602050505020304" pitchFamily="18" charset="0"/>
                <a:ea typeface="Verdana" pitchFamily="34" charset="0"/>
                <a:cs typeface="Verdana" pitchFamily="34" charset="0"/>
              </a:rPr>
              <a:t>.”</a:t>
            </a:r>
            <a:endParaRPr lang="es-MX" sz="1200" dirty="0">
              <a:latin typeface="Lucida Bright" panose="02040602050505020304" pitchFamily="18" charset="0"/>
              <a:ea typeface="Verdana" pitchFamily="34" charset="0"/>
              <a:cs typeface="Verdana" pitchFamily="34" charset="0"/>
            </a:endParaRPr>
          </a:p>
          <a:p>
            <a:endParaRPr lang="es-MX" dirty="0"/>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8024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87488" y="2203117"/>
            <a:ext cx="9505056" cy="3170099"/>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a:t>
            </a:r>
            <a:r>
              <a:rPr lang="es-ES" sz="1400" b="1" dirty="0">
                <a:latin typeface="Lucida Bright" panose="02040602050505020304" pitchFamily="18" charset="0"/>
                <a:ea typeface="Verdana" pitchFamily="34" charset="0"/>
                <a:cs typeface="Verdana" pitchFamily="34" charset="0"/>
              </a:rPr>
              <a:t>341</a:t>
            </a:r>
            <a:r>
              <a:rPr lang="es-MX" sz="1400" b="1" dirty="0">
                <a:latin typeface="Lucida Bright" panose="02040602050505020304" pitchFamily="18" charset="0"/>
                <a:ea typeface="Verdana" pitchFamily="34" charset="0"/>
                <a:cs typeface="Verdana" pitchFamily="34" charset="0"/>
              </a:rPr>
              <a:t>. </a:t>
            </a:r>
            <a:r>
              <a:rPr lang="es-MX" sz="1400" dirty="0">
                <a:latin typeface="Lucida Bright" panose="02040602050505020304" pitchFamily="18" charset="0"/>
                <a:ea typeface="Verdana" pitchFamily="34" charset="0"/>
                <a:cs typeface="Verdana" pitchFamily="34" charset="0"/>
              </a:rPr>
              <a:t>“</a:t>
            </a:r>
            <a:r>
              <a:rPr lang="es-ES" sz="1400" dirty="0">
                <a:latin typeface="Lucida Bright" panose="02040602050505020304" pitchFamily="18" charset="0"/>
                <a:ea typeface="Verdana" pitchFamily="34" charset="0"/>
                <a:cs typeface="Verdana" pitchFamily="34" charset="0"/>
              </a:rPr>
              <a:t>Presentada </a:t>
            </a:r>
            <a:r>
              <a:rPr lang="es-ES" sz="1400" dirty="0">
                <a:latin typeface="Lucida Bright" panose="02040602050505020304" pitchFamily="18" charset="0"/>
                <a:ea typeface="Verdana" pitchFamily="34" charset="0"/>
                <a:cs typeface="Verdana" pitchFamily="34" charset="0"/>
              </a:rPr>
              <a:t>la demanda, el Tribunal la admitirá si no es contraria al orden público, a las buenas costumbres o a alguna disposición expresa de la Ley. En caso contrario, negará su admisión expresando los motivos de la negativa. Del auto del Tribunal que niegue la admisión de la demanda, se oirá apelación inmediatamente, en ambos efectos</a:t>
            </a:r>
            <a:r>
              <a:rPr lang="es-ES" sz="1400" dirty="0">
                <a:latin typeface="Lucida Bright" panose="02040602050505020304" pitchFamily="18" charset="0"/>
                <a:ea typeface="Verdana" pitchFamily="34" charset="0"/>
                <a:cs typeface="Verdana" pitchFamily="34" charset="0"/>
              </a:rPr>
              <a:t>.”</a:t>
            </a:r>
          </a:p>
          <a:p>
            <a:pPr algn="just"/>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b="1" dirty="0">
                <a:latin typeface="Lucida Bright" panose="02040602050505020304" pitchFamily="18" charset="0"/>
                <a:ea typeface="Verdana" pitchFamily="34" charset="0"/>
                <a:cs typeface="Verdana" pitchFamily="34" charset="0"/>
              </a:rPr>
              <a:t>Artículo </a:t>
            </a:r>
            <a:r>
              <a:rPr lang="es-ES" sz="1400" b="1" dirty="0">
                <a:latin typeface="Lucida Bright" panose="02040602050505020304" pitchFamily="18" charset="0"/>
                <a:ea typeface="Verdana" pitchFamily="34" charset="0"/>
                <a:cs typeface="Verdana" pitchFamily="34" charset="0"/>
              </a:rPr>
              <a:t>342</a:t>
            </a:r>
            <a:r>
              <a:rPr lang="es-MX" sz="1400" b="1" dirty="0">
                <a:latin typeface="Lucida Bright" panose="02040602050505020304" pitchFamily="18" charset="0"/>
                <a:ea typeface="Verdana" pitchFamily="34" charset="0"/>
                <a:cs typeface="Verdana" pitchFamily="34" charset="0"/>
              </a:rPr>
              <a:t>. </a:t>
            </a:r>
            <a:r>
              <a:rPr lang="es-MX" sz="1400" dirty="0">
                <a:latin typeface="Lucida Bright" panose="02040602050505020304" pitchFamily="18" charset="0"/>
                <a:ea typeface="Verdana" pitchFamily="34" charset="0"/>
                <a:cs typeface="Verdana" pitchFamily="34" charset="0"/>
              </a:rPr>
              <a:t>“</a:t>
            </a:r>
            <a:r>
              <a:rPr lang="es-ES" sz="1400" dirty="0">
                <a:latin typeface="Lucida Bright" panose="02040602050505020304" pitchFamily="18" charset="0"/>
                <a:ea typeface="Verdana" pitchFamily="34" charset="0"/>
                <a:cs typeface="Verdana" pitchFamily="34" charset="0"/>
              </a:rPr>
              <a:t>Admitida </a:t>
            </a:r>
            <a:r>
              <a:rPr lang="es-ES" sz="1400" dirty="0">
                <a:latin typeface="Lucida Bright" panose="02040602050505020304" pitchFamily="18" charset="0"/>
                <a:ea typeface="Verdana" pitchFamily="34" charset="0"/>
                <a:cs typeface="Verdana" pitchFamily="34" charset="0"/>
              </a:rPr>
              <a:t>la demanda, el Tribunal ordenará compulsar por Secretaría tantas copias cuantas partes demandadas aparezcan en ella, con certificación de su exactitud; y en seguida se extenderá orden de comparecencia para la contestación de la demanda, orden que autorizará el Juez expresándose en ella el día señalado para la contestación.</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 </a:t>
            </a:r>
            <a:endParaRPr lang="es-MX" sz="1400" dirty="0">
              <a:latin typeface="Lucida Bright" panose="02040602050505020304" pitchFamily="18" charset="0"/>
              <a:ea typeface="Verdana" pitchFamily="34" charset="0"/>
              <a:cs typeface="Verdana" pitchFamily="34" charset="0"/>
            </a:endParaRPr>
          </a:p>
          <a:p>
            <a:pPr algn="just"/>
            <a:r>
              <a:rPr lang="es-ES" sz="1400" dirty="0">
                <a:latin typeface="Lucida Bright" panose="02040602050505020304" pitchFamily="18" charset="0"/>
                <a:ea typeface="Verdana" pitchFamily="34" charset="0"/>
                <a:cs typeface="Verdana" pitchFamily="34" charset="0"/>
              </a:rPr>
              <a:t>Si para cualquier otro efecto establecido en el Código Civil, necesitare la parte demandante alguna otra copia de la demanda con la orden de comparecencia, se la mandará expedir en la misma forma</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endParaRPr lang="es-MX" dirty="0"/>
          </a:p>
        </p:txBody>
      </p:sp>
      <p:sp>
        <p:nvSpPr>
          <p:cNvPr id="3" name="2 CuadroTexto"/>
          <p:cNvSpPr txBox="1"/>
          <p:nvPr/>
        </p:nvSpPr>
        <p:spPr>
          <a:xfrm>
            <a:off x="2351584" y="476672"/>
            <a:ext cx="8640960" cy="1077218"/>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ADMISIÓN DE LA DEMANDA</a:t>
            </a:r>
          </a:p>
          <a:p>
            <a:pPr algn="r"/>
            <a:r>
              <a:rPr lang="es-VE" sz="1600" b="1" dirty="0">
                <a:solidFill>
                  <a:srgbClr val="FFFF00"/>
                </a:solidFill>
                <a:latin typeface="Lucida Bright" panose="02040602050505020304" pitchFamily="18" charset="0"/>
                <a:ea typeface="Verdana" pitchFamily="34" charset="0"/>
                <a:cs typeface="Verdana" pitchFamily="34" charset="0"/>
              </a:rPr>
              <a:t>RECURSO PROCESAL DE APELACIÓN</a:t>
            </a:r>
          </a:p>
          <a:p>
            <a:pPr algn="r"/>
            <a:r>
              <a:rPr lang="es-VE" sz="1600" b="1" dirty="0">
                <a:solidFill>
                  <a:srgbClr val="FFFF00"/>
                </a:solidFill>
                <a:latin typeface="Lucida Bright" panose="02040602050505020304" pitchFamily="18" charset="0"/>
                <a:ea typeface="Verdana" pitchFamily="34" charset="0"/>
                <a:cs typeface="Verdana" pitchFamily="34" charset="0"/>
              </a:rPr>
              <a:t>ORDEN DE COMPULSAR LAS COPIAS CERTIFICADAS</a:t>
            </a:r>
          </a:p>
          <a:p>
            <a:pPr algn="r"/>
            <a:r>
              <a:rPr lang="es-VE" sz="1600" b="1" dirty="0">
                <a:solidFill>
                  <a:srgbClr val="FFFF00"/>
                </a:solidFill>
                <a:latin typeface="Lucida Bright" panose="02040602050505020304" pitchFamily="18" charset="0"/>
                <a:ea typeface="Verdana" pitchFamily="34" charset="0"/>
                <a:cs typeface="Verdana" pitchFamily="34" charset="0"/>
              </a:rPr>
              <a:t>ORDEN DE COMPARECENCIA PARA SU CONTESTACIÓN</a:t>
            </a:r>
            <a:endParaRPr lang="es-MX" sz="1600" b="1" dirty="0">
              <a:solidFill>
                <a:srgbClr val="FFFF00"/>
              </a:solidFill>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4633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91815" y="2636912"/>
            <a:ext cx="3852428" cy="1877437"/>
          </a:xfrm>
          <a:prstGeom prst="rect">
            <a:avLst/>
          </a:prstGeom>
          <a:noFill/>
        </p:spPr>
        <p:txBody>
          <a:bodyPr wrap="square" rtlCol="0">
            <a:spAutoFit/>
          </a:bodyPr>
          <a:lstStyle/>
          <a:p>
            <a:pPr algn="just"/>
            <a:r>
              <a:rPr lang="es-ES" sz="1400" b="1" dirty="0">
                <a:latin typeface="Lucida Bright" panose="02040602050505020304" pitchFamily="18" charset="0"/>
                <a:ea typeface="Verdana" pitchFamily="34" charset="0"/>
                <a:cs typeface="Verdana" pitchFamily="34" charset="0"/>
              </a:rPr>
              <a:t>Artículo </a:t>
            </a:r>
            <a:r>
              <a:rPr lang="es-ES" sz="1400" b="1" dirty="0">
                <a:latin typeface="Lucida Bright" panose="02040602050505020304" pitchFamily="18" charset="0"/>
                <a:ea typeface="Verdana" pitchFamily="34" charset="0"/>
                <a:cs typeface="Verdana" pitchFamily="34" charset="0"/>
              </a:rPr>
              <a:t>343</a:t>
            </a:r>
            <a:r>
              <a:rPr lang="es-MX" sz="1400" b="1" dirty="0">
                <a:latin typeface="Lucida Bright" panose="02040602050505020304" pitchFamily="18" charset="0"/>
                <a:ea typeface="Verdana" pitchFamily="34" charset="0"/>
                <a:cs typeface="Verdana" pitchFamily="34" charset="0"/>
              </a:rPr>
              <a:t>. </a:t>
            </a:r>
            <a:r>
              <a:rPr lang="es-MX" sz="1400" dirty="0">
                <a:latin typeface="Lucida Bright" panose="02040602050505020304" pitchFamily="18" charset="0"/>
                <a:ea typeface="Verdana" pitchFamily="34" charset="0"/>
                <a:cs typeface="Verdana" pitchFamily="34" charset="0"/>
              </a:rPr>
              <a:t>“</a:t>
            </a:r>
            <a:r>
              <a:rPr lang="es-ES" sz="1400" dirty="0">
                <a:latin typeface="Lucida Bright" panose="02040602050505020304" pitchFamily="18" charset="0"/>
                <a:ea typeface="Verdana" pitchFamily="34" charset="0"/>
                <a:cs typeface="Verdana" pitchFamily="34" charset="0"/>
              </a:rPr>
              <a:t>El </a:t>
            </a:r>
            <a:r>
              <a:rPr lang="es-ES" sz="1400" dirty="0">
                <a:latin typeface="Lucida Bright" panose="02040602050505020304" pitchFamily="18" charset="0"/>
                <a:ea typeface="Verdana" pitchFamily="34" charset="0"/>
                <a:cs typeface="Verdana" pitchFamily="34" charset="0"/>
              </a:rPr>
              <a:t>demandante podrá reformar la demanda, por una sola vez, antes que el demandado haya dado la contestación a la demanda, pero en este caso se concederán al demandado otros veinte días para la contestación, sin necesidad de nueva citación</a:t>
            </a:r>
            <a:r>
              <a:rPr lang="es-ES" sz="1400" dirty="0">
                <a:latin typeface="Lucida Bright" panose="02040602050505020304" pitchFamily="18" charset="0"/>
                <a:ea typeface="Verdana" pitchFamily="34" charset="0"/>
                <a:cs typeface="Verdana" pitchFamily="34" charset="0"/>
              </a:rPr>
              <a:t>.”</a:t>
            </a:r>
            <a:endParaRPr lang="es-MX" sz="1400" dirty="0">
              <a:latin typeface="Lucida Bright" panose="02040602050505020304" pitchFamily="18" charset="0"/>
              <a:ea typeface="Verdana" pitchFamily="34" charset="0"/>
              <a:cs typeface="Verdana" pitchFamily="34" charset="0"/>
            </a:endParaRPr>
          </a:p>
          <a:p>
            <a:endParaRPr lang="es-MX" dirty="0"/>
          </a:p>
        </p:txBody>
      </p:sp>
      <p:sp>
        <p:nvSpPr>
          <p:cNvPr id="3" name="2 CuadroTexto"/>
          <p:cNvSpPr txBox="1"/>
          <p:nvPr/>
        </p:nvSpPr>
        <p:spPr>
          <a:xfrm>
            <a:off x="5663952" y="850900"/>
            <a:ext cx="5184576" cy="584775"/>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POSIBILIDAD DE REFORMAR DE LA DEMANDA</a:t>
            </a:r>
          </a:p>
          <a:p>
            <a:pPr algn="r"/>
            <a:r>
              <a:rPr lang="es-VE" sz="1600" b="1" dirty="0">
                <a:solidFill>
                  <a:srgbClr val="FFFF00"/>
                </a:solidFill>
                <a:latin typeface="Lucida Bright" panose="02040602050505020304" pitchFamily="18" charset="0"/>
                <a:ea typeface="Verdana" pitchFamily="34" charset="0"/>
                <a:cs typeface="Verdana" pitchFamily="34" charset="0"/>
              </a:rPr>
              <a:t>NUEVO LAPSO PARA SU CONTESTACIÓN</a:t>
            </a:r>
            <a:endParaRPr lang="es-MX" sz="1600" b="1" dirty="0">
              <a:solidFill>
                <a:srgbClr val="FFFF00"/>
              </a:solidFill>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2089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87488" y="2060262"/>
            <a:ext cx="9217024" cy="3231654"/>
          </a:xfrm>
          <a:prstGeom prst="rect">
            <a:avLst/>
          </a:prstGeom>
          <a:noFill/>
        </p:spPr>
        <p:txBody>
          <a:bodyPr wrap="square" rtlCol="0">
            <a:spAutoFit/>
          </a:bodyPr>
          <a:lstStyle/>
          <a:p>
            <a:pPr algn="just"/>
            <a:r>
              <a:rPr lang="es-ES" sz="1200" b="1" dirty="0">
                <a:latin typeface="Lucida Bright" panose="02040602050505020304" pitchFamily="18" charset="0"/>
                <a:ea typeface="Verdana" pitchFamily="34" charset="0"/>
                <a:cs typeface="Verdana" pitchFamily="34" charset="0"/>
              </a:rPr>
              <a:t>Artículo 344. </a:t>
            </a:r>
            <a:r>
              <a:rPr lang="es-ES" sz="1200" dirty="0">
                <a:latin typeface="Lucida Bright" panose="02040602050505020304" pitchFamily="18" charset="0"/>
                <a:ea typeface="Verdana" pitchFamily="34" charset="0"/>
                <a:cs typeface="Verdana" pitchFamily="34" charset="0"/>
              </a:rPr>
              <a:t>“El emplazamiento se hará para comparecer dentro de los veinte días siguientes a la citación del demandado o del último de ellos si fueren varios.</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Si debiere fijarse término de distancia a varios de los demandados, el Tribunal fijará para todos un término común tomando en cuenta la distancia más larga. En todo caso, el término de la distancia se computará primero.</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El lapso del emplazamiento se dejará correr íntegramente cuando el demandado o alguno de ellos, si fueren varios, diere su contestación antes del último día del lapso.”</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b="1" dirty="0">
                <a:latin typeface="Lucida Bright" panose="02040602050505020304" pitchFamily="18" charset="0"/>
                <a:ea typeface="Verdana" pitchFamily="34" charset="0"/>
                <a:cs typeface="Verdana" pitchFamily="34" charset="0"/>
              </a:rPr>
              <a:t>Artículo 345. </a:t>
            </a:r>
            <a:r>
              <a:rPr lang="es-ES" sz="1200" dirty="0">
                <a:latin typeface="Lucida Bright" panose="02040602050505020304" pitchFamily="18" charset="0"/>
                <a:ea typeface="Verdana" pitchFamily="34" charset="0"/>
                <a:cs typeface="Verdana" pitchFamily="34" charset="0"/>
              </a:rPr>
              <a:t>“La </a:t>
            </a:r>
            <a:r>
              <a:rPr lang="es-ES" sz="1200" dirty="0">
                <a:latin typeface="Lucida Bright" panose="02040602050505020304" pitchFamily="18" charset="0"/>
                <a:ea typeface="Verdana" pitchFamily="34" charset="0"/>
                <a:cs typeface="Verdana" pitchFamily="34" charset="0"/>
              </a:rPr>
              <a:t>copia o las copias del libelo de la demanda con la orden de comparecencia se entregarán al Alguacil del Tribunal a objeto de que practique la citación. Sin embargo, a petición de la parte demandante, dichas copias se entregarán al propio actor, o a su apoderado para que gestione la citación por medio de cualquier otro Alguacil o Notario de la Circunscripción Judicial del Tribunal de la causa, o del lugar donde resida el demandado, en la forma prevista en el artículo 218.</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 </a:t>
            </a:r>
            <a:endParaRPr lang="es-MX" sz="1200" dirty="0">
              <a:latin typeface="Lucida Bright" panose="02040602050505020304" pitchFamily="18" charset="0"/>
              <a:ea typeface="Verdana" pitchFamily="34" charset="0"/>
              <a:cs typeface="Verdana" pitchFamily="34" charset="0"/>
            </a:endParaRPr>
          </a:p>
          <a:p>
            <a:pPr algn="just"/>
            <a:r>
              <a:rPr lang="es-ES" sz="1200" dirty="0">
                <a:latin typeface="Lucida Bright" panose="02040602050505020304" pitchFamily="18" charset="0"/>
                <a:ea typeface="Verdana" pitchFamily="34" charset="0"/>
                <a:cs typeface="Verdana" pitchFamily="34" charset="0"/>
              </a:rPr>
              <a:t>Cumplida la gestión de la citación, el actor o su apoderado entregarán al Secretario del Tribunal el resultado de las actuaciones, debidamente documentadas</a:t>
            </a:r>
            <a:r>
              <a:rPr lang="es-ES" sz="1200" dirty="0">
                <a:latin typeface="Lucida Bright" panose="02040602050505020304" pitchFamily="18" charset="0"/>
                <a:ea typeface="Verdana" pitchFamily="34" charset="0"/>
                <a:cs typeface="Verdana" pitchFamily="34" charset="0"/>
              </a:rPr>
              <a:t>.”</a:t>
            </a:r>
            <a:endParaRPr lang="es-MX" sz="1200" dirty="0">
              <a:latin typeface="Lucida Bright" panose="02040602050505020304" pitchFamily="18" charset="0"/>
              <a:ea typeface="Verdana" pitchFamily="34" charset="0"/>
              <a:cs typeface="Verdana" pitchFamily="34" charset="0"/>
            </a:endParaRPr>
          </a:p>
        </p:txBody>
      </p:sp>
      <p:sp>
        <p:nvSpPr>
          <p:cNvPr id="3" name="2 CuadroTexto"/>
          <p:cNvSpPr txBox="1"/>
          <p:nvPr/>
        </p:nvSpPr>
        <p:spPr>
          <a:xfrm>
            <a:off x="5087888" y="764704"/>
            <a:ext cx="5616624" cy="584775"/>
          </a:xfrm>
          <a:prstGeom prst="rect">
            <a:avLst/>
          </a:prstGeom>
          <a:noFill/>
        </p:spPr>
        <p:txBody>
          <a:bodyPr wrap="square" rtlCol="0">
            <a:spAutoFit/>
          </a:bodyPr>
          <a:lstStyle/>
          <a:p>
            <a:pPr algn="r"/>
            <a:r>
              <a:rPr lang="es-VE" sz="1600" b="1" dirty="0">
                <a:solidFill>
                  <a:srgbClr val="FFFF00"/>
                </a:solidFill>
                <a:latin typeface="Lucida Bright" panose="02040602050505020304" pitchFamily="18" charset="0"/>
                <a:ea typeface="Verdana" pitchFamily="34" charset="0"/>
                <a:cs typeface="Verdana" pitchFamily="34" charset="0"/>
              </a:rPr>
              <a:t>EMPLAZAMIENTO DEL DEMANDADO</a:t>
            </a:r>
          </a:p>
          <a:p>
            <a:pPr algn="r"/>
            <a:r>
              <a:rPr lang="es-VE" sz="1600" b="1" dirty="0">
                <a:solidFill>
                  <a:srgbClr val="FFFF00"/>
                </a:solidFill>
                <a:latin typeface="Lucida Bright" panose="02040602050505020304" pitchFamily="18" charset="0"/>
                <a:ea typeface="Verdana" pitchFamily="34" charset="0"/>
                <a:cs typeface="Verdana" pitchFamily="34" charset="0"/>
              </a:rPr>
              <a:t>CITACIÓN: </a:t>
            </a:r>
            <a:r>
              <a:rPr lang="es-VE" sz="1600" b="1" dirty="0" smtClean="0">
                <a:solidFill>
                  <a:srgbClr val="FFFF00"/>
                </a:solidFill>
                <a:latin typeface="Lucida Bright" panose="02040602050505020304" pitchFamily="18" charset="0"/>
                <a:ea typeface="Verdana" pitchFamily="34" charset="0"/>
                <a:cs typeface="Verdana" pitchFamily="34" charset="0"/>
              </a:rPr>
              <a:t>OPORTUNIDAD </a:t>
            </a:r>
            <a:r>
              <a:rPr lang="es-VE" sz="1600" b="1" dirty="0">
                <a:solidFill>
                  <a:srgbClr val="FFFF00"/>
                </a:solidFill>
                <a:latin typeface="Lucida Bright" panose="02040602050505020304" pitchFamily="18" charset="0"/>
                <a:ea typeface="Verdana" pitchFamily="34" charset="0"/>
                <a:cs typeface="Verdana" pitchFamily="34" charset="0"/>
              </a:rPr>
              <a:t>LEGAL</a:t>
            </a:r>
            <a:endParaRPr lang="es-MX" sz="1600" b="1" dirty="0">
              <a:solidFill>
                <a:srgbClr val="FFFF00"/>
              </a:solidFill>
              <a:latin typeface="Lucida Bright" panose="02040602050505020304" pitchFamily="18" charset="0"/>
              <a:ea typeface="Verdana" pitchFamily="34" charset="0"/>
              <a:cs typeface="Verdana" pitchFamily="34" charset="0"/>
            </a:endParaRPr>
          </a:p>
        </p:txBody>
      </p:sp>
      <p:pic>
        <p:nvPicPr>
          <p:cNvPr id="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0863" y="423863"/>
            <a:ext cx="936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0652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224EBCED-FC6C-431B-A977-979AB27B523B}" vid="{A04DD80F-4E17-482F-8245-7F8ED56E6979}"/>
    </a:ext>
  </a:extLst>
</a:theme>
</file>

<file path=docProps/app.xml><?xml version="1.0" encoding="utf-8"?>
<Properties xmlns="http://schemas.openxmlformats.org/officeDocument/2006/extended-properties" xmlns:vt="http://schemas.openxmlformats.org/officeDocument/2006/docPropsVTypes">
  <Template/>
  <TotalTime>1371</TotalTime>
  <Words>3684</Words>
  <Application>Microsoft Office PowerPoint</Application>
  <PresentationFormat>Panorámica</PresentationFormat>
  <Paragraphs>447</Paragraphs>
  <Slides>39</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39</vt:i4>
      </vt:variant>
    </vt:vector>
  </HeadingPairs>
  <TitlesOfParts>
    <vt:vector size="49" baseType="lpstr">
      <vt:lpstr>Arial</vt:lpstr>
      <vt:lpstr>Calibri</vt:lpstr>
      <vt:lpstr>Cambria</vt:lpstr>
      <vt:lpstr>Lucida Bright</vt:lpstr>
      <vt:lpstr>Segoe UI</vt:lpstr>
      <vt:lpstr>Times New Roman</vt:lpstr>
      <vt:lpstr>Utsaah</vt:lpstr>
      <vt:lpstr>Verdana</vt:lpstr>
      <vt:lpstr>Wingdings</vt:lpstr>
      <vt:lpstr>Theme1</vt:lpstr>
      <vt:lpstr>  BREVE RECORRIDO POR EL JUICIO ORDINARIO</vt:lpstr>
      <vt:lpstr>PROCEDIMIENTO  DE  PRIMERA  INSTANCIA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BREVE RECORRIDO POR EL JUICIO ORDINARIO</dc:title>
  <dc:creator>Carlos Rafael</dc:creator>
  <cp:lastModifiedBy>capema</cp:lastModifiedBy>
  <cp:revision>77</cp:revision>
  <dcterms:created xsi:type="dcterms:W3CDTF">2012-10-31T03:14:21Z</dcterms:created>
  <dcterms:modified xsi:type="dcterms:W3CDTF">2017-01-28T03:53:54Z</dcterms:modified>
</cp:coreProperties>
</file>